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1"/>
  </p:notesMasterIdLst>
  <p:handoutMasterIdLst>
    <p:handoutMasterId r:id="rId22"/>
  </p:handoutMasterIdLst>
  <p:sldIdLst>
    <p:sldId id="3302" r:id="rId2"/>
    <p:sldId id="3303" r:id="rId3"/>
    <p:sldId id="3304" r:id="rId4"/>
    <p:sldId id="3242" r:id="rId5"/>
    <p:sldId id="3305" r:id="rId6"/>
    <p:sldId id="3261" r:id="rId7"/>
    <p:sldId id="3262" r:id="rId8"/>
    <p:sldId id="3306" r:id="rId9"/>
    <p:sldId id="3244" r:id="rId10"/>
    <p:sldId id="3310" r:id="rId11"/>
    <p:sldId id="3243" r:id="rId12"/>
    <p:sldId id="3311" r:id="rId13"/>
    <p:sldId id="3241" r:id="rId14"/>
    <p:sldId id="3260" r:id="rId15"/>
    <p:sldId id="3307" r:id="rId16"/>
    <p:sldId id="269" r:id="rId17"/>
    <p:sldId id="3239" r:id="rId18"/>
    <p:sldId id="3312" r:id="rId19"/>
    <p:sldId id="3308" r:id="rId20"/>
  </p:sldIdLst>
  <p:sldSz cx="12858750" cy="7232650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526"/>
    <a:srgbClr val="900000"/>
    <a:srgbClr val="0FC7D3"/>
    <a:srgbClr val="EC206C"/>
    <a:srgbClr val="BC148E"/>
    <a:srgbClr val="0A1A3B"/>
    <a:srgbClr val="CE000D"/>
    <a:srgbClr val="FE67BE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85" d="100"/>
          <a:sy n="85" d="100"/>
        </p:scale>
        <p:origin x="414" y="96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7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446386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8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465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1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617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02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364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02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810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41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1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75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7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8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36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5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57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70900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931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944023" y="599258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717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3039" y="-12277"/>
            <a:ext cx="12871438" cy="72438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69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6614" y="206488"/>
            <a:ext cx="12532129" cy="685762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69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981103" y="2968253"/>
            <a:ext cx="82440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cap="all" dirty="0">
                <a:solidFill>
                  <a:schemeClr val="accent3"/>
                </a:solidFill>
                <a:cs typeface="Arial" panose="020B0604020202020204" pitchFamily="34" charset="0"/>
              </a:rPr>
              <a:t>企业内部文件共享网盘系统</a:t>
            </a:r>
            <a:endParaRPr lang="zh-CN" altLang="en-US" sz="4000" cap="all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3981103" y="3833080"/>
            <a:ext cx="82440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nn-NO" altLang="zh-CN" sz="2000" spc="600" dirty="0">
                <a:solidFill>
                  <a:schemeClr val="accent3"/>
                </a:solidFill>
                <a:cs typeface="Arial" panose="020B0604020202020204" pitchFamily="34" charset="0"/>
              </a:rPr>
              <a:t>Intranet File Sharing Network Disk System</a:t>
            </a:r>
            <a:endParaRPr lang="en-US" altLang="zh-CN" sz="2000" spc="6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6933431" y="5043396"/>
            <a:ext cx="2880319" cy="21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1" dirty="0">
                <a:solidFill>
                  <a:schemeClr val="accent3"/>
                </a:solidFill>
                <a:cs typeface="Arial" panose="020B0604020202020204" pitchFamily="34" charset="0"/>
              </a:rPr>
              <a:t>上海沪琼网络科技有限公司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873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15" grpId="0"/>
      <p:bldP spid="15" grpId="1"/>
      <p:bldP spid="19" grpId="0"/>
      <p:bldP spid="19" grpId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 txBox="1">
            <a:spLocks/>
          </p:cNvSpPr>
          <p:nvPr/>
        </p:nvSpPr>
        <p:spPr>
          <a:xfrm>
            <a:off x="4895850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图片类公共共享区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196592" y="584201"/>
            <a:ext cx="2465566" cy="203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A5A669-B54F-44FB-AD9F-DBA47588E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7" y="647702"/>
            <a:ext cx="10748285" cy="64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1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773670" y="3433635"/>
            <a:ext cx="547455" cy="54370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511" y="4651787"/>
            <a:ext cx="451276" cy="43468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618" y="4560369"/>
            <a:ext cx="392299" cy="526104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895850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音、视频类公共共享区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BA369F-FF82-4AB4-870C-35E3DCFEC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47" y="952029"/>
            <a:ext cx="9192908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773670" y="3433635"/>
            <a:ext cx="547455" cy="54370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511" y="4651787"/>
            <a:ext cx="451276" cy="43468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618" y="4560369"/>
            <a:ext cx="392299" cy="526104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895850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音、视频类公共共享区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B35469-5BFC-4C7D-B99C-6121A547B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3" y="1009890"/>
            <a:ext cx="11498280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 txBox="1">
            <a:spLocks/>
          </p:cNvSpPr>
          <p:nvPr/>
        </p:nvSpPr>
        <p:spPr>
          <a:xfrm>
            <a:off x="4895850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文件类公共共享区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3BC764-F7DA-4ECB-AF49-AE4AC4688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5" y="861243"/>
            <a:ext cx="11460804" cy="61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十字形 48"/>
          <p:cNvSpPr/>
          <p:nvPr/>
        </p:nvSpPr>
        <p:spPr>
          <a:xfrm>
            <a:off x="5168061" y="297680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95850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个人网盘中心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196592" y="584201"/>
            <a:ext cx="2465566" cy="203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C6039C-671F-4F1F-BDBA-7B83CB476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2" y="785740"/>
            <a:ext cx="11909471" cy="60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3039" y="-12277"/>
            <a:ext cx="12871438" cy="72438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69"/>
          </a:p>
        </p:txBody>
      </p:sp>
      <p:sp>
        <p:nvSpPr>
          <p:cNvPr id="14" name="文本框 3080"/>
          <p:cNvSpPr txBox="1">
            <a:spLocks noChangeArrowheads="1"/>
          </p:cNvSpPr>
          <p:nvPr/>
        </p:nvSpPr>
        <p:spPr bwMode="auto">
          <a:xfrm>
            <a:off x="5364140" y="3093890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6" name="直接连接符 3084"/>
          <p:cNvSpPr>
            <a:spLocks noChangeShapeType="1"/>
          </p:cNvSpPr>
          <p:nvPr/>
        </p:nvSpPr>
        <p:spPr bwMode="auto">
          <a:xfrm>
            <a:off x="6919753" y="3404120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69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61423" y="3256285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关于我们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61422" y="3807651"/>
            <a:ext cx="3978695" cy="2033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公司介绍、我们的客户、联系我们</a:t>
            </a:r>
          </a:p>
        </p:txBody>
      </p:sp>
    </p:spTree>
    <p:extLst>
      <p:ext uri="{BB962C8B-B14F-4D97-AF65-F5344CB8AC3E}">
        <p14:creationId xmlns:p14="http://schemas.microsoft.com/office/powerpoint/2010/main" val="34448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4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88" y="3236616"/>
            <a:ext cx="12856371" cy="3996034"/>
          </a:xfrm>
          <a:prstGeom prst="rect">
            <a:avLst/>
          </a:prstGeom>
          <a:gradFill flip="none" rotWithShape="1">
            <a:gsLst>
              <a:gs pos="100000">
                <a:srgbClr val="00C898"/>
              </a:gs>
              <a:gs pos="0">
                <a:srgbClr val="04B5EC"/>
              </a:gs>
            </a:gsLst>
            <a:lin ang="0" scaled="1"/>
            <a:tileRect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5044" y="426770"/>
            <a:ext cx="2278253" cy="676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97" b="1" dirty="0">
                <a:gradFill flip="none" rotWithShape="1">
                  <a:gsLst>
                    <a:gs pos="0">
                      <a:srgbClr val="04B5EC"/>
                    </a:gs>
                    <a:gs pos="100000">
                      <a:srgbClr val="00C88A"/>
                    </a:gs>
                  </a:gsLst>
                  <a:lin ang="0" scaled="1"/>
                  <a:tileRect/>
                </a:gradFill>
                <a:latin typeface="微软雅黑" pitchFamily="34" charset="-122"/>
                <a:ea typeface="微软雅黑" pitchFamily="34" charset="-122"/>
              </a:rPr>
              <a:t>公司介绍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3279" y="1338073"/>
            <a:ext cx="2430137" cy="1620091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451" y="1338072"/>
            <a:ext cx="2430137" cy="162009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PPT加油\免版权\buildings-984195_960_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82" y="1338073"/>
            <a:ext cx="2430137" cy="1620091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505317" y="1338072"/>
            <a:ext cx="2430137" cy="1620090"/>
          </a:xfrm>
          <a:prstGeom prst="roundRect">
            <a:avLst/>
          </a:prstGeom>
          <a:gradFill flip="none" rotWithShape="1">
            <a:gsLst>
              <a:gs pos="100000">
                <a:srgbClr val="00C898"/>
              </a:gs>
              <a:gs pos="0">
                <a:srgbClr val="04B5EC"/>
              </a:gs>
            </a:gsLst>
            <a:lin ang="0" scaled="1"/>
            <a:tileRect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3328" y="3439024"/>
            <a:ext cx="3230383" cy="41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10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上海沪琼网络有限公司</a:t>
            </a:r>
          </a:p>
        </p:txBody>
      </p:sp>
      <p:sp>
        <p:nvSpPr>
          <p:cNvPr id="13" name="矩形 12"/>
          <p:cNvSpPr/>
          <p:nvPr/>
        </p:nvSpPr>
        <p:spPr>
          <a:xfrm>
            <a:off x="1113451" y="3860992"/>
            <a:ext cx="11087497" cy="3066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6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上海沪琼网络科技有限公司 致力于为企事业提供有价值的产品服务，以需求为导向，不虚假宣传、不过度营销。坚持为客户提</a:t>
            </a:r>
            <a:endParaRPr lang="en-US" altLang="zh-CN" sz="1476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76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供有价值服务。公司由多名从业经验丰富的技术精英组建。</a:t>
            </a:r>
          </a:p>
          <a:p>
            <a:pPr>
              <a:lnSpc>
                <a:spcPct val="120000"/>
              </a:lnSpc>
            </a:pPr>
            <a:r>
              <a:rPr lang="zh-CN" altLang="en-US" sz="1476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高端美工设计人员</a:t>
            </a:r>
          </a:p>
          <a:p>
            <a:pPr>
              <a:lnSpc>
                <a:spcPct val="120000"/>
              </a:lnSpc>
            </a:pPr>
            <a:r>
              <a:rPr lang="zh-CN" altLang="en-US" sz="1476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用创新能力和前瞻性，为客户带来一场空前的视觉盛宴。</a:t>
            </a:r>
          </a:p>
          <a:p>
            <a:pPr>
              <a:lnSpc>
                <a:spcPct val="120000"/>
              </a:lnSpc>
            </a:pPr>
            <a:r>
              <a:rPr lang="zh-CN" altLang="en-US" sz="1476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软件程序开发工程师</a:t>
            </a:r>
          </a:p>
          <a:p>
            <a:pPr>
              <a:lnSpc>
                <a:spcPct val="120000"/>
              </a:lnSpc>
            </a:pPr>
            <a:r>
              <a:rPr lang="zh-CN" altLang="en-US" sz="1476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通过缜密的需求捕捉、分析、设计，来实现客户的天马行空。</a:t>
            </a:r>
          </a:p>
          <a:p>
            <a:pPr>
              <a:lnSpc>
                <a:spcPct val="120000"/>
              </a:lnSpc>
            </a:pPr>
            <a:r>
              <a:rPr lang="zh-CN" altLang="en-US" sz="1476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网络安全高级工程师</a:t>
            </a:r>
          </a:p>
          <a:p>
            <a:pPr>
              <a:lnSpc>
                <a:spcPct val="120000"/>
              </a:lnSpc>
            </a:pPr>
            <a:r>
              <a:rPr lang="zh-CN" altLang="en-US" sz="1476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网络安全，重于泰山。我们为您的征途保驾护航。</a:t>
            </a:r>
          </a:p>
          <a:p>
            <a:pPr>
              <a:lnSpc>
                <a:spcPct val="120000"/>
              </a:lnSpc>
            </a:pPr>
            <a:r>
              <a:rPr lang="zh-CN" altLang="en-US" sz="1476" b="1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网络营销人员</a:t>
            </a:r>
          </a:p>
          <a:p>
            <a:pPr>
              <a:lnSpc>
                <a:spcPct val="120000"/>
              </a:lnSpc>
            </a:pPr>
            <a:r>
              <a:rPr lang="zh-CN" altLang="en-US" sz="1476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建立品牌能力，最大化实现企业在互联网中的价值。</a:t>
            </a:r>
          </a:p>
          <a:p>
            <a:pPr>
              <a:lnSpc>
                <a:spcPct val="120000"/>
              </a:lnSpc>
            </a:pPr>
            <a:r>
              <a:rPr lang="zh-CN" altLang="en-US" sz="1476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公司提倡以人为中心的管理思想，实行人性化的管理方案。让员工喜欢工作、享受工作。最终让客户得到专业用心的服务。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867546" y="3650008"/>
            <a:ext cx="76701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79" y="1819894"/>
            <a:ext cx="2317655" cy="65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89264" y="2383392"/>
            <a:ext cx="2169030" cy="236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上海福乐山庄有限公司</a:t>
            </a:r>
            <a:endParaRPr lang="en-US" sz="14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9263" y="3471950"/>
            <a:ext cx="2169030" cy="236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浙江晨倩化工助剂有限公司</a:t>
            </a:r>
            <a:endParaRPr lang="en-US" sz="1400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9264" y="4614508"/>
            <a:ext cx="2756018" cy="4947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北京环球语翼文化传播有限公司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89264" y="5730063"/>
            <a:ext cx="2169030" cy="236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上海科先集团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0462" y="2365597"/>
            <a:ext cx="2169030" cy="236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上海仙鹤园墓园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34266" y="3467504"/>
            <a:ext cx="2169030" cy="236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马桥镇民主村民委员会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34266" y="4578511"/>
            <a:ext cx="2169030" cy="236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上海科学出版社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34268" y="5698619"/>
            <a:ext cx="2169030" cy="236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上海荣光实业有限公司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895850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我们的用户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87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916579" y="2529994"/>
            <a:ext cx="4176464" cy="3375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上海沪琼网络科技有新公司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895850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联系我们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45">
            <a:extLst>
              <a:ext uri="{FF2B5EF4-FFF2-40B4-BE49-F238E27FC236}">
                <a16:creationId xmlns:a16="http://schemas.microsoft.com/office/drawing/2014/main" id="{A7EB03DB-395E-4934-9455-3E6471DF06FF}"/>
              </a:ext>
            </a:extLst>
          </p:cNvPr>
          <p:cNvSpPr txBox="1"/>
          <p:nvPr/>
        </p:nvSpPr>
        <p:spPr>
          <a:xfrm>
            <a:off x="7962900" y="3328293"/>
            <a:ext cx="520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联系电话：</a:t>
            </a:r>
            <a:r>
              <a:rPr lang="en-US" altLang="zh-CN" sz="1400" dirty="0"/>
              <a:t>13918090226</a:t>
            </a:r>
          </a:p>
          <a:p>
            <a:r>
              <a:rPr lang="zh-CN" altLang="en-US" sz="1400" dirty="0"/>
              <a:t>手机</a:t>
            </a:r>
            <a:r>
              <a:rPr lang="en-US" altLang="zh-CN" sz="1400" dirty="0"/>
              <a:t>/</a:t>
            </a:r>
            <a:r>
              <a:rPr lang="zh-CN" altLang="en-US" sz="1400" dirty="0"/>
              <a:t>微信</a:t>
            </a:r>
            <a:r>
              <a:rPr lang="en-US" altLang="zh-CN" sz="1400" dirty="0"/>
              <a:t>:13918090226</a:t>
            </a:r>
          </a:p>
          <a:p>
            <a:r>
              <a:rPr lang="en-US" altLang="zh-CN" sz="1400" dirty="0" err="1"/>
              <a:t>EMAIL:james@shhqjt.com</a:t>
            </a:r>
            <a:r>
              <a:rPr lang="en-US" altLang="zh-CN" sz="1400" dirty="0"/>
              <a:t> 22238373134@qq.com</a:t>
            </a:r>
          </a:p>
          <a:p>
            <a:r>
              <a:rPr lang="zh-CN" altLang="en-US" sz="1400" dirty="0"/>
              <a:t>地址：上海市闵行区天宁路</a:t>
            </a:r>
            <a:r>
              <a:rPr lang="en-US" altLang="zh-CN" sz="1400" dirty="0"/>
              <a:t>51</a:t>
            </a:r>
            <a:r>
              <a:rPr lang="zh-CN" altLang="en-US" sz="1400" dirty="0"/>
              <a:t>号</a:t>
            </a:r>
            <a:r>
              <a:rPr lang="en-US" altLang="zh-CN" sz="1400" dirty="0"/>
              <a:t>-16</a:t>
            </a:r>
            <a:r>
              <a:rPr lang="zh-CN" altLang="en-US" sz="1400" dirty="0"/>
              <a:t>福缘办公楼</a:t>
            </a:r>
            <a:r>
              <a:rPr lang="en-US" altLang="zh-CN" sz="1400" dirty="0"/>
              <a:t>454</a:t>
            </a:r>
            <a:r>
              <a:rPr lang="zh-CN" altLang="en-US" sz="1400" dirty="0"/>
              <a:t>室</a:t>
            </a:r>
            <a:endParaRPr lang="en-US" altLang="zh-CN" sz="1400" dirty="0"/>
          </a:p>
          <a:p>
            <a:r>
              <a:rPr lang="en-US" altLang="zh-CN" sz="1400" dirty="0" err="1"/>
              <a:t>web:www.shhqjt.com</a:t>
            </a:r>
            <a:r>
              <a:rPr lang="en-US" altLang="zh-CN" sz="1400" dirty="0"/>
              <a:t>  www.898021.com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B6F38E-ABFD-4FD3-81D4-015587B5E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" y="1816125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3039" y="-12277"/>
            <a:ext cx="12871438" cy="72438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69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6614" y="206488"/>
            <a:ext cx="12532129" cy="685762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69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5637287" y="2968253"/>
            <a:ext cx="658791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000" cap="all" dirty="0">
                <a:solidFill>
                  <a:schemeClr val="accent3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6519298" y="4253480"/>
            <a:ext cx="4392247" cy="21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1" dirty="0">
                <a:solidFill>
                  <a:schemeClr val="accent3"/>
                </a:solidFill>
                <a:cs typeface="Arial" panose="020B0604020202020204" pitchFamily="34" charset="0"/>
              </a:rPr>
              <a:t>上海沪琼网络科技有限公司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2024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15" grpId="0"/>
      <p:bldP spid="15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3039" y="-12277"/>
            <a:ext cx="12871438" cy="72438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69"/>
          </a:p>
        </p:txBody>
      </p:sp>
      <p:sp>
        <p:nvSpPr>
          <p:cNvPr id="15" name="MH_Others_1"/>
          <p:cNvSpPr txBox="1"/>
          <p:nvPr>
            <p:custDataLst>
              <p:tags r:id="rId1"/>
            </p:custDataLst>
          </p:nvPr>
        </p:nvSpPr>
        <p:spPr>
          <a:xfrm>
            <a:off x="3526726" y="880021"/>
            <a:ext cx="2626510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3675037" y="2057730"/>
            <a:ext cx="2329889" cy="49257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1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1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3"/>
            </p:custDataLst>
          </p:nvPr>
        </p:nvSpPr>
        <p:spPr>
          <a:xfrm>
            <a:off x="6573384" y="2279564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4"/>
            </p:custDataLst>
          </p:nvPr>
        </p:nvSpPr>
        <p:spPr>
          <a:xfrm>
            <a:off x="7190863" y="2352243"/>
            <a:ext cx="2622887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与传统共享区别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MH_Number_2"/>
          <p:cNvSpPr/>
          <p:nvPr>
            <p:custDataLst>
              <p:tags r:id="rId5"/>
            </p:custDataLst>
          </p:nvPr>
        </p:nvSpPr>
        <p:spPr>
          <a:xfrm>
            <a:off x="6573384" y="3172903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6"/>
            </p:custDataLst>
          </p:nvPr>
        </p:nvSpPr>
        <p:spPr>
          <a:xfrm>
            <a:off x="7190863" y="3245583"/>
            <a:ext cx="2622887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为什么要上共享系统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MH_Number_3"/>
          <p:cNvSpPr/>
          <p:nvPr>
            <p:custDataLst>
              <p:tags r:id="rId7"/>
            </p:custDataLst>
          </p:nvPr>
        </p:nvSpPr>
        <p:spPr>
          <a:xfrm>
            <a:off x="6573384" y="4066243"/>
            <a:ext cx="379646" cy="37964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8"/>
            </p:custDataLst>
          </p:nvPr>
        </p:nvSpPr>
        <p:spPr>
          <a:xfrm>
            <a:off x="7190863" y="4138923"/>
            <a:ext cx="2622887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系统功能介绍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MH_Number_4"/>
          <p:cNvSpPr/>
          <p:nvPr>
            <p:custDataLst>
              <p:tags r:id="rId9"/>
            </p:custDataLst>
          </p:nvPr>
        </p:nvSpPr>
        <p:spPr>
          <a:xfrm>
            <a:off x="6573384" y="4959582"/>
            <a:ext cx="379646" cy="37964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10"/>
            </p:custDataLst>
          </p:nvPr>
        </p:nvSpPr>
        <p:spPr>
          <a:xfrm>
            <a:off x="7190863" y="5032262"/>
            <a:ext cx="2622887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公司介绍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60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5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3039" y="-12277"/>
            <a:ext cx="12871438" cy="72438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69"/>
          </a:p>
        </p:txBody>
      </p:sp>
      <p:sp>
        <p:nvSpPr>
          <p:cNvPr id="14" name="文本框 3080"/>
          <p:cNvSpPr txBox="1">
            <a:spLocks noChangeArrowheads="1"/>
          </p:cNvSpPr>
          <p:nvPr/>
        </p:nvSpPr>
        <p:spPr bwMode="auto">
          <a:xfrm>
            <a:off x="5364140" y="3093890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6" name="直接连接符 3084"/>
          <p:cNvSpPr>
            <a:spLocks noChangeShapeType="1"/>
          </p:cNvSpPr>
          <p:nvPr/>
        </p:nvSpPr>
        <p:spPr bwMode="auto">
          <a:xfrm>
            <a:off x="6919753" y="3404120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69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61423" y="3256285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与传统共享区别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61422" y="3807651"/>
            <a:ext cx="3978695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网盘共享系统与传统共享特性对比</a:t>
            </a:r>
          </a:p>
        </p:txBody>
      </p:sp>
    </p:spTree>
    <p:extLst>
      <p:ext uri="{BB962C8B-B14F-4D97-AF65-F5344CB8AC3E}">
        <p14:creationId xmlns:p14="http://schemas.microsoft.com/office/powerpoint/2010/main" val="14382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ntent Placeholder 2"/>
          <p:cNvSpPr txBox="1">
            <a:spLocks/>
          </p:cNvSpPr>
          <p:nvPr/>
        </p:nvSpPr>
        <p:spPr>
          <a:xfrm>
            <a:off x="3754399" y="376354"/>
            <a:ext cx="6275376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文件网盘共享系统与传统共享的区别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380703" y="635901"/>
            <a:ext cx="12097343" cy="637885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7C43A93-479E-4D2F-9FFE-8605380E5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79390"/>
              </p:ext>
            </p:extLst>
          </p:nvPr>
        </p:nvGraphicFramePr>
        <p:xfrm>
          <a:off x="2036887" y="1312069"/>
          <a:ext cx="9217024" cy="504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658">
                  <a:extLst>
                    <a:ext uri="{9D8B030D-6E8A-4147-A177-3AD203B41FA5}">
                      <a16:colId xmlns:a16="http://schemas.microsoft.com/office/drawing/2014/main" val="4029972887"/>
                    </a:ext>
                  </a:extLst>
                </a:gridCol>
                <a:gridCol w="3822025">
                  <a:extLst>
                    <a:ext uri="{9D8B030D-6E8A-4147-A177-3AD203B41FA5}">
                      <a16:colId xmlns:a16="http://schemas.microsoft.com/office/drawing/2014/main" val="873305989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603713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文件网盘共享系统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       传统共享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0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     共享机制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用</a:t>
                      </a:r>
                      <a:r>
                        <a:rPr lang="en-US" altLang="zh-CN" dirty="0"/>
                        <a:t>WEB b/s</a:t>
                      </a:r>
                      <a:r>
                        <a:rPr lang="zh-CN" altLang="en-US" dirty="0"/>
                        <a:t>架构，采用</a:t>
                      </a:r>
                      <a:r>
                        <a:rPr lang="en-US" altLang="zh-CN" dirty="0"/>
                        <a:t>http</a:t>
                      </a:r>
                      <a:r>
                        <a:rPr lang="zh-CN" altLang="en-US" dirty="0"/>
                        <a:t>协议</a:t>
                      </a:r>
                      <a:r>
                        <a:rPr lang="en-US" altLang="zh-CN" dirty="0"/>
                        <a:t>,</a:t>
                      </a:r>
                      <a:r>
                        <a:rPr lang="zh-CN" altLang="en-US" dirty="0"/>
                        <a:t>通过上传和下载方式实现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采用</a:t>
                      </a:r>
                      <a:r>
                        <a:rPr lang="en-US" altLang="zh-CN" dirty="0"/>
                        <a:t>windows</a:t>
                      </a:r>
                      <a:r>
                        <a:rPr lang="zh-CN" altLang="en-US" dirty="0"/>
                        <a:t>自带的文件共享机制。通过复制粘贴模式实现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2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服务器端系统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可以采用任何操作系统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只能采用</a:t>
                      </a:r>
                      <a:r>
                        <a:rPr lang="en-US" altLang="zh-CN" dirty="0"/>
                        <a:t>windows</a:t>
                      </a:r>
                      <a:r>
                        <a:rPr lang="zh-CN" altLang="en-US" dirty="0"/>
                        <a:t>系统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6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安全性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高，服务器可自动备份数据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低，需要人工备份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5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难易中毒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难</a:t>
                      </a:r>
                      <a:r>
                        <a:rPr lang="en-US" altLang="zh-CN" dirty="0"/>
                        <a:t>,</a:t>
                      </a:r>
                      <a:r>
                        <a:rPr lang="zh-CN" altLang="en-US" dirty="0"/>
                        <a:t>每次文件上传都会被扫描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易中毒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7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方便性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兼容手机，公网查询、调阅、手机拍照上传等方便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不支持手机端，需要公网使用设置复杂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13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维护成本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低，只需要记住账号密码登录即可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高，需要专业人士进行网络配置、电脑设置。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78759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zh-CN" altLang="en-US" dirty="0"/>
                        <a:t>文件校验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可对音频、视频、图片进行在线预览、校验准确再下载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无法在线校验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39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zh-CN" altLang="en-US" dirty="0"/>
                        <a:t>共享性能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内部同事查找使用方便并且速度快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不易查找到文件并且速度慢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493258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zh-CN" altLang="en-US" dirty="0"/>
                        <a:t>办公效率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整体提供办公效率非常高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办公效率极低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22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4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3039" y="-12277"/>
            <a:ext cx="12871438" cy="72438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69"/>
          </a:p>
        </p:txBody>
      </p:sp>
      <p:sp>
        <p:nvSpPr>
          <p:cNvPr id="14" name="文本框 3080"/>
          <p:cNvSpPr txBox="1">
            <a:spLocks noChangeArrowheads="1"/>
          </p:cNvSpPr>
          <p:nvPr/>
        </p:nvSpPr>
        <p:spPr bwMode="auto">
          <a:xfrm>
            <a:off x="5364140" y="3093890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6" name="直接连接符 3084"/>
          <p:cNvSpPr>
            <a:spLocks noChangeShapeType="1"/>
          </p:cNvSpPr>
          <p:nvPr/>
        </p:nvSpPr>
        <p:spPr bwMode="auto">
          <a:xfrm>
            <a:off x="6919753" y="3404120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69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01425" y="3505068"/>
            <a:ext cx="4104456" cy="576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为什么要用共享系统</a:t>
            </a:r>
          </a:p>
        </p:txBody>
      </p:sp>
    </p:spTree>
    <p:extLst>
      <p:ext uri="{BB962C8B-B14F-4D97-AF65-F5344CB8AC3E}">
        <p14:creationId xmlns:p14="http://schemas.microsoft.com/office/powerpoint/2010/main" val="9442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7"/>
          <p:cNvGrpSpPr>
            <a:grpSpLocks/>
          </p:cNvGrpSpPr>
          <p:nvPr/>
        </p:nvGrpSpPr>
        <p:grpSpPr bwMode="auto">
          <a:xfrm>
            <a:off x="308696" y="880021"/>
            <a:ext cx="12364281" cy="5755423"/>
            <a:chOff x="2775662" y="-405095"/>
            <a:chExt cx="3122161" cy="2167627"/>
          </a:xfrm>
        </p:grpSpPr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2775662" y="-405095"/>
              <a:ext cx="3122161" cy="216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、团队文件无法集中管理</a:t>
              </a:r>
            </a:p>
            <a:p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      团队的办公文档、项目文档、客户资料、技术资料等文件，大部分散落在员工个人电脑，存储方式散乱，存在重要资料外泄、损坏或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      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丢失的风险，无法有效的统一集中管控。</a:t>
              </a:r>
            </a:p>
            <a:p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en-US" altLang="zh-CN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2</a:t>
              </a:r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、文件查找使用耗费大量时间成本</a:t>
              </a:r>
            </a:p>
            <a:p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      团队日积月累会产生海量文档，日常工作者找文件如同大海捞针，耗费大量时间成本，影响办公效率。</a:t>
              </a:r>
            </a:p>
            <a:p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en-US" altLang="zh-CN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3</a:t>
              </a:r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、无法解决移动时代无时不刻的办公需求</a:t>
              </a:r>
            </a:p>
            <a:p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      办公地点经常变化，不是在高铁、飞机上，就是在堵车的路上，文件往往存储在电脑，不能保证及时访问到最新资料，领导和客户的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     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需求不能及时相应。</a:t>
              </a:r>
            </a:p>
            <a:p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en-US" altLang="zh-CN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4</a:t>
              </a:r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、文件共享协作过程复杂沟通成本高</a:t>
              </a:r>
            </a:p>
            <a:p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      文件流转，主要通过</a:t>
              </a:r>
              <a:r>
                <a:rPr lang="en-US" altLang="zh-CN" sz="1600" dirty="0" err="1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qq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、微信、邮箱、</a:t>
              </a: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U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盘等传统方式，每次修改都需反复发送，易出现版本错乱；协同效率低且不安全，沟通成本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      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高，降低团队执行力。</a:t>
              </a:r>
            </a:p>
            <a:p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en-US" altLang="zh-CN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5</a:t>
              </a:r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、团队协作无法管控文件权限</a:t>
              </a:r>
            </a:p>
            <a:p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      文件在团队使用流转时，文件的创建者对于协作成员间的操作权限有不同需求。如果不能进行权限配置，文件将存在误删、泄露、损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坏等风险。</a:t>
              </a: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2849885" y="645110"/>
              <a:ext cx="46647" cy="124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4895850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为什么要用企业网盘？</a:t>
            </a:r>
            <a:endParaRPr 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1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2044" y="0"/>
            <a:ext cx="657635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2" name="文本框 13"/>
          <p:cNvSpPr txBox="1">
            <a:spLocks noChangeArrowheads="1"/>
          </p:cNvSpPr>
          <p:nvPr/>
        </p:nvSpPr>
        <p:spPr bwMode="auto">
          <a:xfrm>
            <a:off x="236687" y="1240061"/>
            <a:ext cx="5976664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、轻松实现文件共享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        通过设置协作文件夹、文件分享等功能，轻松实现团队文件共享。成员之间围绕文件进行编辑、预览、评论、下载，大幅提升工作协同效率。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、灵活配置协作权限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      提供完整的七级权限设置，可以根据协同成员的工作职责，灵       活配置成员权限，适用不同协作场景，做到企业重要文件安全尽在掌握。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、多终端实时文件备份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        多端实时同步功能，任一终端资料变更，均可实时同步到云端，便于随时随地访问最新资料。</a:t>
            </a: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、随时随地移动办公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       让文件随身而行，员工随时随地对网盘上的资料进行访问和预览，畅享移动化办公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、客户成功带来的用户价值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        秉承的“客户成功理念”，贯穿产品设计、售前、售中、售后等整个项目过程，产品设计简单易用、一对一专属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VIP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服务、顾问级培训支持、定期开展免费在线课堂、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7*24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小时咨询和售后电话支持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力求为用户创造价值。</a:t>
            </a:r>
            <a:endParaRPr lang="en-US" altLang="zh-CN" sz="1400" dirty="0"/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、完善的文件防护体系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        从系统设计安全、数据存储安全、数据流转安全、平台运维安全、风控体系安全、数据安全险等多个层面，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7*24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小时平台监控预警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832842" y="103045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使用的好处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33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3039" y="-12277"/>
            <a:ext cx="12871438" cy="72438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69"/>
          </a:p>
        </p:txBody>
      </p:sp>
      <p:sp>
        <p:nvSpPr>
          <p:cNvPr id="14" name="文本框 3080"/>
          <p:cNvSpPr txBox="1">
            <a:spLocks noChangeArrowheads="1"/>
          </p:cNvSpPr>
          <p:nvPr/>
        </p:nvSpPr>
        <p:spPr bwMode="auto">
          <a:xfrm>
            <a:off x="5364140" y="3093890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6" name="直接连接符 3084"/>
          <p:cNvSpPr>
            <a:spLocks noChangeShapeType="1"/>
          </p:cNvSpPr>
          <p:nvPr/>
        </p:nvSpPr>
        <p:spPr bwMode="auto">
          <a:xfrm>
            <a:off x="6919753" y="3404120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69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36722" y="3235783"/>
            <a:ext cx="2855021" cy="576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系统功能介绍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25088" y="3910358"/>
            <a:ext cx="3978695" cy="607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图片类公共共享区、音频类公共共享区、视频公共共享区、文件类公共共享区、个人网盘</a:t>
            </a:r>
          </a:p>
        </p:txBody>
      </p:sp>
    </p:spTree>
    <p:extLst>
      <p:ext uri="{BB962C8B-B14F-4D97-AF65-F5344CB8AC3E}">
        <p14:creationId xmlns:p14="http://schemas.microsoft.com/office/powerpoint/2010/main" val="7699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4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 txBox="1">
            <a:spLocks/>
          </p:cNvSpPr>
          <p:nvPr/>
        </p:nvSpPr>
        <p:spPr>
          <a:xfrm>
            <a:off x="4895850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图片类公共共享区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196592" y="584201"/>
            <a:ext cx="2465566" cy="203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0FA895-EA92-4948-BBA2-17A2EABC3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5" y="882537"/>
            <a:ext cx="10244438" cy="60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CCC58F0-F3C0-43FF-BD2D-45C6E6CD573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45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自定义 4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8B2F0"/>
      </a:accent2>
      <a:accent3>
        <a:srgbClr val="0070C0"/>
      </a:accent3>
      <a:accent4>
        <a:srgbClr val="08B2F0"/>
      </a:accent4>
      <a:accent5>
        <a:srgbClr val="0070C0"/>
      </a:accent5>
      <a:accent6>
        <a:srgbClr val="08B2F0"/>
      </a:accent6>
      <a:hlink>
        <a:srgbClr val="0070C0"/>
      </a:hlink>
      <a:folHlink>
        <a:srgbClr val="08B2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1112</Words>
  <Application>Microsoft Office PowerPoint</Application>
  <PresentationFormat>自定义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方正正准黑简体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抽象科技</dc:title>
  <dc:creator/>
  <cp:keywords>www.1ppt.com</cp:keywords>
  <cp:lastModifiedBy/>
  <cp:revision>1</cp:revision>
  <dcterms:created xsi:type="dcterms:W3CDTF">2016-10-17T14:00:15Z</dcterms:created>
  <dcterms:modified xsi:type="dcterms:W3CDTF">2019-07-02T08:30:41Z</dcterms:modified>
</cp:coreProperties>
</file>