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8"/>
  </p:notesMasterIdLst>
  <p:sldIdLst>
    <p:sldId id="339" r:id="rId2"/>
    <p:sldId id="299" r:id="rId3"/>
    <p:sldId id="466" r:id="rId4"/>
    <p:sldId id="278" r:id="rId5"/>
    <p:sldId id="268" r:id="rId6"/>
    <p:sldId id="467" r:id="rId7"/>
    <p:sldId id="262" r:id="rId8"/>
    <p:sldId id="468" r:id="rId9"/>
    <p:sldId id="270" r:id="rId10"/>
    <p:sldId id="276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3" r:id="rId23"/>
    <p:sldId id="482" r:id="rId24"/>
    <p:sldId id="484" r:id="rId25"/>
    <p:sldId id="411" r:id="rId26"/>
    <p:sldId id="47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19"/>
    <a:srgbClr val="3A3A3A"/>
    <a:srgbClr val="F26521"/>
    <a:srgbClr val="F2F2F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E672-8C94-4E5C-A35C-A7A1FD6C6C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7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5B6A-216D-4853-8823-8A6210AA109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63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5B6A-216D-4853-8823-8A6210AA109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0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5B6A-216D-4853-8823-8A6210AA10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8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0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53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16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6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59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77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48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39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04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13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12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0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161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9EEC-01A0-436F-AC23-163627CE16D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4916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E672-8C94-4E5C-A35C-A7A1FD6C6C3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9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35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1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A742B8BD-2DF1-4114-9775-958CEF11CBEF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3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6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6A9B-126A-4E6D-AAF1-1109D09681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0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32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835FA50-62AE-4F0E-9739-77E9D09823C2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896100" y="1663700"/>
            <a:ext cx="4237064" cy="4249738"/>
          </a:xfrm>
          <a:custGeom>
            <a:avLst/>
            <a:gdLst>
              <a:gd name="connsiteX0" fmla="*/ 0 w 4237064"/>
              <a:gd name="connsiteY0" fmla="*/ 0 h 4249738"/>
              <a:gd name="connsiteX1" fmla="*/ 4237064 w 4237064"/>
              <a:gd name="connsiteY1" fmla="*/ 0 h 4249738"/>
              <a:gd name="connsiteX2" fmla="*/ 4237064 w 4237064"/>
              <a:gd name="connsiteY2" fmla="*/ 4249738 h 4249738"/>
              <a:gd name="connsiteX3" fmla="*/ 0 w 4237064"/>
              <a:gd name="connsiteY3" fmla="*/ 4249738 h 424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064" h="4249738">
                <a:moveTo>
                  <a:pt x="0" y="0"/>
                </a:moveTo>
                <a:lnTo>
                  <a:pt x="4237064" y="0"/>
                </a:lnTo>
                <a:lnTo>
                  <a:pt x="4237064" y="4249738"/>
                </a:lnTo>
                <a:lnTo>
                  <a:pt x="0" y="4249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3476569" y="3690464"/>
            <a:ext cx="5153701" cy="2008692"/>
          </a:xfrm>
          <a:custGeom>
            <a:avLst/>
            <a:gdLst>
              <a:gd name="connsiteX0" fmla="*/ 3282886 w 5153701"/>
              <a:gd name="connsiteY0" fmla="*/ 0 h 2008692"/>
              <a:gd name="connsiteX1" fmla="*/ 5153701 w 5153701"/>
              <a:gd name="connsiteY1" fmla="*/ 725628 h 2008692"/>
              <a:gd name="connsiteX2" fmla="*/ 1870815 w 5153701"/>
              <a:gd name="connsiteY2" fmla="*/ 2008692 h 2008692"/>
              <a:gd name="connsiteX3" fmla="*/ 0 w 5153701"/>
              <a:gd name="connsiteY3" fmla="*/ 1283064 h 200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3701" h="2008692">
                <a:moveTo>
                  <a:pt x="3282886" y="0"/>
                </a:moveTo>
                <a:lnTo>
                  <a:pt x="5153701" y="725628"/>
                </a:lnTo>
                <a:lnTo>
                  <a:pt x="1870815" y="2008692"/>
                </a:lnTo>
                <a:lnTo>
                  <a:pt x="0" y="1283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62286" y="2555649"/>
            <a:ext cx="2467428" cy="2467428"/>
          </a:xfrm>
          <a:custGeom>
            <a:avLst/>
            <a:gdLst>
              <a:gd name="connsiteX0" fmla="*/ 1233714 w 2467428"/>
              <a:gd name="connsiteY0" fmla="*/ 0 h 2467428"/>
              <a:gd name="connsiteX1" fmla="*/ 2467428 w 2467428"/>
              <a:gd name="connsiteY1" fmla="*/ 1233714 h 2467428"/>
              <a:gd name="connsiteX2" fmla="*/ 1233714 w 2467428"/>
              <a:gd name="connsiteY2" fmla="*/ 2467428 h 2467428"/>
              <a:gd name="connsiteX3" fmla="*/ 0 w 2467428"/>
              <a:gd name="connsiteY3" fmla="*/ 1233714 h 2467428"/>
              <a:gd name="connsiteX4" fmla="*/ 1233714 w 2467428"/>
              <a:gd name="connsiteY4" fmla="*/ 0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8" h="2467428">
                <a:moveTo>
                  <a:pt x="1233714" y="0"/>
                </a:moveTo>
                <a:cubicBezTo>
                  <a:pt x="1915075" y="0"/>
                  <a:pt x="2467428" y="552353"/>
                  <a:pt x="2467428" y="1233714"/>
                </a:cubicBezTo>
                <a:cubicBezTo>
                  <a:pt x="2467428" y="1915075"/>
                  <a:pt x="1915075" y="2467428"/>
                  <a:pt x="1233714" y="2467428"/>
                </a:cubicBezTo>
                <a:cubicBezTo>
                  <a:pt x="552353" y="2467428"/>
                  <a:pt x="0" y="1915075"/>
                  <a:pt x="0" y="1233714"/>
                </a:cubicBezTo>
                <a:cubicBezTo>
                  <a:pt x="0" y="552353"/>
                  <a:pt x="552353" y="0"/>
                  <a:pt x="1233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367225" y="1427364"/>
            <a:ext cx="4680000" cy="4680000"/>
          </a:xfrm>
          <a:custGeom>
            <a:avLst/>
            <a:gdLst>
              <a:gd name="connsiteX0" fmla="*/ 0 w 4680000"/>
              <a:gd name="connsiteY0" fmla="*/ 0 h 4680000"/>
              <a:gd name="connsiteX1" fmla="*/ 4680000 w 4680000"/>
              <a:gd name="connsiteY1" fmla="*/ 0 h 4680000"/>
              <a:gd name="connsiteX2" fmla="*/ 4680000 w 4680000"/>
              <a:gd name="connsiteY2" fmla="*/ 4680000 h 4680000"/>
              <a:gd name="connsiteX3" fmla="*/ 0 w 4680000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000" h="4680000">
                <a:moveTo>
                  <a:pt x="0" y="0"/>
                </a:moveTo>
                <a:lnTo>
                  <a:pt x="4680000" y="0"/>
                </a:lnTo>
                <a:lnTo>
                  <a:pt x="4680000" y="4680000"/>
                </a:lnTo>
                <a:lnTo>
                  <a:pt x="0" y="468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560441"/>
            <a:ext cx="2868559" cy="5737121"/>
          </a:xfrm>
          <a:custGeom>
            <a:avLst/>
            <a:gdLst>
              <a:gd name="connsiteX0" fmla="*/ 0 w 2868559"/>
              <a:gd name="connsiteY0" fmla="*/ 0 h 5737121"/>
              <a:gd name="connsiteX1" fmla="*/ 2868559 w 2868559"/>
              <a:gd name="connsiteY1" fmla="*/ 2868561 h 5737121"/>
              <a:gd name="connsiteX2" fmla="*/ 0 w 2868559"/>
              <a:gd name="connsiteY2" fmla="*/ 5737121 h 57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559" h="5737121">
                <a:moveTo>
                  <a:pt x="0" y="0"/>
                </a:moveTo>
                <a:lnTo>
                  <a:pt x="2868559" y="2868561"/>
                </a:lnTo>
                <a:lnTo>
                  <a:pt x="0" y="573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2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bg>
      <p:bgPr>
        <a:gradFill>
          <a:gsLst>
            <a:gs pos="0">
              <a:srgbClr val="CF016D"/>
            </a:gs>
            <a:gs pos="92000">
              <a:srgbClr val="3328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8" r:id="rId4"/>
    <p:sldLayoutId id="2147483660" r:id="rId5"/>
    <p:sldLayoutId id="2147483667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25B63634-84E7-419A-907E-1C09B85550F7}"/>
              </a:ext>
            </a:extLst>
          </p:cNvPr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15E9F809-5893-4E82-8FA7-D207F7640730}"/>
              </a:ext>
            </a:extLst>
          </p:cNvPr>
          <p:cNvSpPr/>
          <p:nvPr/>
        </p:nvSpPr>
        <p:spPr>
          <a:xfrm>
            <a:off x="6899563" y="1565563"/>
            <a:ext cx="5624946" cy="562494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D7F76ECF-3BC0-4621-8DBE-3B9D58CC3636}"/>
              </a:ext>
            </a:extLst>
          </p:cNvPr>
          <p:cNvSpPr/>
          <p:nvPr/>
        </p:nvSpPr>
        <p:spPr>
          <a:xfrm>
            <a:off x="7259781" y="1925781"/>
            <a:ext cx="4904510" cy="490451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893225D-2CF0-421E-B379-2BD9F8E43EC9}"/>
              </a:ext>
            </a:extLst>
          </p:cNvPr>
          <p:cNvSpPr/>
          <p:nvPr/>
        </p:nvSpPr>
        <p:spPr>
          <a:xfrm>
            <a:off x="7622806" y="2288806"/>
            <a:ext cx="4178461" cy="4178461"/>
          </a:xfrm>
          <a:custGeom>
            <a:avLst/>
            <a:gdLst>
              <a:gd name="connsiteX0" fmla="*/ 2089231 w 4178461"/>
              <a:gd name="connsiteY0" fmla="*/ 0 h 4178461"/>
              <a:gd name="connsiteX1" fmla="*/ 4178461 w 4178461"/>
              <a:gd name="connsiteY1" fmla="*/ 2089231 h 4178461"/>
              <a:gd name="connsiteX2" fmla="*/ 2089231 w 4178461"/>
              <a:gd name="connsiteY2" fmla="*/ 4178461 h 4178461"/>
              <a:gd name="connsiteX3" fmla="*/ 0 w 4178461"/>
              <a:gd name="connsiteY3" fmla="*/ 2089231 h 4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8461" h="4178461">
                <a:moveTo>
                  <a:pt x="2089231" y="0"/>
                </a:moveTo>
                <a:lnTo>
                  <a:pt x="4178461" y="2089231"/>
                </a:lnTo>
                <a:lnTo>
                  <a:pt x="2089231" y="4178461"/>
                </a:lnTo>
                <a:lnTo>
                  <a:pt x="0" y="208923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8485C39-DBD2-41E1-B87F-F3A2C8780F8C}"/>
              </a:ext>
            </a:extLst>
          </p:cNvPr>
          <p:cNvGrpSpPr/>
          <p:nvPr/>
        </p:nvGrpSpPr>
        <p:grpSpPr>
          <a:xfrm>
            <a:off x="11218947" y="708296"/>
            <a:ext cx="360000" cy="304800"/>
            <a:chOff x="11540836" y="599086"/>
            <a:chExt cx="360000" cy="3048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A9B5DC5-5128-4927-BDE1-571EE91A68A6}"/>
                </a:ext>
              </a:extLst>
            </p:cNvPr>
            <p:cNvCxnSpPr/>
            <p:nvPr/>
          </p:nvCxnSpPr>
          <p:spPr>
            <a:xfrm>
              <a:off x="11540836" y="5990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5A316B-78EA-4932-8D44-6800DCC545C3}"/>
                </a:ext>
              </a:extLst>
            </p:cNvPr>
            <p:cNvCxnSpPr/>
            <p:nvPr/>
          </p:nvCxnSpPr>
          <p:spPr>
            <a:xfrm>
              <a:off x="11540836" y="7514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A77C2C7-3139-4057-8C81-AC1A1CA72DEA}"/>
                </a:ext>
              </a:extLst>
            </p:cNvPr>
            <p:cNvCxnSpPr/>
            <p:nvPr/>
          </p:nvCxnSpPr>
          <p:spPr>
            <a:xfrm>
              <a:off x="11540836" y="9038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6C103EBE-E136-4334-86FC-FF5480615AB2}"/>
              </a:ext>
            </a:extLst>
          </p:cNvPr>
          <p:cNvSpPr txBox="1"/>
          <p:nvPr/>
        </p:nvSpPr>
        <p:spPr>
          <a:xfrm>
            <a:off x="742277" y="3838925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上海沪琼网络科技有限公司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上海印比网络科技有限公司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1D42E72-CAB0-414B-9C65-F445DC8D0979}"/>
              </a:ext>
            </a:extLst>
          </p:cNvPr>
          <p:cNvSpPr txBox="1"/>
          <p:nvPr/>
        </p:nvSpPr>
        <p:spPr>
          <a:xfrm>
            <a:off x="703805" y="1987166"/>
            <a:ext cx="7411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cs typeface="+mn-ea"/>
                <a:sym typeface="+mn-lt"/>
              </a:rPr>
              <a:t>B/S</a:t>
            </a:r>
            <a:r>
              <a:rPr lang="zh-CN" altLang="en-US" sz="6600" b="1" dirty="0" smtClean="0">
                <a:cs typeface="+mn-ea"/>
                <a:sym typeface="+mn-lt"/>
              </a:rPr>
              <a:t>版扫码支付系统</a:t>
            </a:r>
            <a:endParaRPr lang="zh-CN" altLang="en-US" sz="6600" b="1" dirty="0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15CAAB3-94AE-43AC-BCF0-27D0348AD46C}"/>
              </a:ext>
            </a:extLst>
          </p:cNvPr>
          <p:cNvSpPr/>
          <p:nvPr/>
        </p:nvSpPr>
        <p:spPr>
          <a:xfrm>
            <a:off x="738724" y="3191811"/>
            <a:ext cx="7326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B/S  Web </a:t>
            </a:r>
            <a:r>
              <a:rPr lang="en-US" altLang="zh-CN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scanning payment system</a:t>
            </a:r>
            <a:endParaRPr lang="zh-CN" altLang="en-US" spc="3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21307A2-C7C2-42DC-B637-3511775D77B9}"/>
              </a:ext>
            </a:extLst>
          </p:cNvPr>
          <p:cNvGrpSpPr/>
          <p:nvPr/>
        </p:nvGrpSpPr>
        <p:grpSpPr>
          <a:xfrm>
            <a:off x="862357" y="5541045"/>
            <a:ext cx="416937" cy="416935"/>
            <a:chOff x="891974" y="4415843"/>
            <a:chExt cx="450443" cy="450443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7FF6ED4-12D0-45FB-BD05-328A612A4324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8556C3DA-E2C1-4A2D-9A3F-D35FAA1D1712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11">
            <a:extLst>
              <a:ext uri="{FF2B5EF4-FFF2-40B4-BE49-F238E27FC236}">
                <a16:creationId xmlns:a16="http://schemas.microsoft.com/office/drawing/2014/main" id="{2FF77202-732C-48B6-B119-7519E474ACB9}"/>
              </a:ext>
            </a:extLst>
          </p:cNvPr>
          <p:cNvSpPr txBox="1"/>
          <p:nvPr/>
        </p:nvSpPr>
        <p:spPr>
          <a:xfrm>
            <a:off x="1351154" y="5580236"/>
            <a:ext cx="1620787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661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制作人：程良均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AA9E23E-1359-4D1C-8B47-581A2E69684D}"/>
              </a:ext>
            </a:extLst>
          </p:cNvPr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1DBEFC9-97D5-426D-8E2C-D45226B71B2E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4">
              <a:extLst>
                <a:ext uri="{FF2B5EF4-FFF2-40B4-BE49-F238E27FC236}">
                  <a16:creationId xmlns:a16="http://schemas.microsoft.com/office/drawing/2014/main" id="{519A6900-D882-4515-8BD2-579CC4E8D1C1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15">
            <a:extLst>
              <a:ext uri="{FF2B5EF4-FFF2-40B4-BE49-F238E27FC236}">
                <a16:creationId xmlns:a16="http://schemas.microsoft.com/office/drawing/2014/main" id="{3C10758A-D3F0-4644-9B1F-1C1DAD787050}"/>
              </a:ext>
            </a:extLst>
          </p:cNvPr>
          <p:cNvSpPr txBox="1"/>
          <p:nvPr/>
        </p:nvSpPr>
        <p:spPr>
          <a:xfrm>
            <a:off x="4353556" y="5580236"/>
            <a:ext cx="1825971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661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2022.06.08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7">
            <a:extLst>
              <a:ext uri="{FF2B5EF4-FFF2-40B4-BE49-F238E27FC236}">
                <a16:creationId xmlns:a16="http://schemas.microsoft.com/office/drawing/2014/main" id="{290E3EF6-D8ED-4961-B635-A06F9FB90985}"/>
              </a:ext>
            </a:extLst>
          </p:cNvPr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1" y="145059"/>
            <a:ext cx="2387301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49" grpId="0"/>
      <p:bldP spid="50" grpId="0"/>
      <p:bldP spid="51" grpId="0"/>
      <p:bldP spid="55" grpId="0"/>
      <p:bldP spid="59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6301533" y="1941809"/>
            <a:ext cx="1600256" cy="1160791"/>
            <a:chOff x="6621202" y="2075543"/>
            <a:chExt cx="2314726" cy="1679052"/>
          </a:xfrm>
        </p:grpSpPr>
        <p:sp>
          <p:nvSpPr>
            <p:cNvPr id="85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87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圆角矩形 7"/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301533" y="3346911"/>
            <a:ext cx="1600256" cy="1160791"/>
            <a:chOff x="6621202" y="2075543"/>
            <a:chExt cx="2314726" cy="1679052"/>
          </a:xfrm>
        </p:grpSpPr>
        <p:sp>
          <p:nvSpPr>
            <p:cNvPr id="91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93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圆角矩形 7"/>
              <p:cNvSpPr/>
              <p:nvPr/>
            </p:nvSpPr>
            <p:spPr>
              <a:xfrm>
                <a:off x="6267543" y="2362294"/>
                <a:ext cx="666567" cy="666564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301533" y="4752013"/>
            <a:ext cx="1600256" cy="1160791"/>
            <a:chOff x="6621202" y="2075543"/>
            <a:chExt cx="2314726" cy="1679052"/>
          </a:xfrm>
        </p:grpSpPr>
        <p:sp>
          <p:nvSpPr>
            <p:cNvPr id="97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99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圆角矩形 7"/>
              <p:cNvSpPr/>
              <p:nvPr/>
            </p:nvSpPr>
            <p:spPr>
              <a:xfrm>
                <a:off x="6311393" y="2362293"/>
                <a:ext cx="578867" cy="666567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405455" y="2015612"/>
            <a:ext cx="3755853" cy="570695"/>
            <a:chOff x="7523107" y="3331677"/>
            <a:chExt cx="3755853" cy="570695"/>
          </a:xfrm>
        </p:grpSpPr>
        <p:sp>
          <p:nvSpPr>
            <p:cNvPr id="32" name="矩形 31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一、扫码盒子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23107" y="3641467"/>
              <a:ext cx="3755853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05455" y="3455098"/>
            <a:ext cx="3755853" cy="570695"/>
            <a:chOff x="7523107" y="3331677"/>
            <a:chExt cx="3755853" cy="570695"/>
          </a:xfrm>
        </p:grpSpPr>
        <p:sp>
          <p:nvSpPr>
            <p:cNvPr id="35" name="矩形 34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二、扫描枪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23107" y="3641467"/>
              <a:ext cx="3755853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05455" y="4821951"/>
            <a:ext cx="3755853" cy="570695"/>
            <a:chOff x="7523107" y="3331677"/>
            <a:chExt cx="3755853" cy="570695"/>
          </a:xfrm>
        </p:grpSpPr>
        <p:sp>
          <p:nvSpPr>
            <p:cNvPr id="38" name="矩形 37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三、其他扫码设备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23107" y="3641467"/>
              <a:ext cx="3755853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6543" y="123221"/>
            <a:ext cx="8015662" cy="1377710"/>
            <a:chOff x="-6543" y="123221"/>
            <a:chExt cx="7014489" cy="1377710"/>
          </a:xfrm>
        </p:grpSpPr>
        <p:sp>
          <p:nvSpPr>
            <p:cNvPr id="41" name="等腰三角形 40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34115" y="331380"/>
              <a:ext cx="59738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三、系统配套设备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—</a:t>
              </a:r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扫码设备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0" y="1559277"/>
            <a:ext cx="4972590" cy="43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405455" y="5131741"/>
            <a:ext cx="3755853" cy="2609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6543" y="123221"/>
            <a:ext cx="8015662" cy="969646"/>
            <a:chOff x="-6543" y="123221"/>
            <a:chExt cx="7014489" cy="969646"/>
          </a:xfrm>
        </p:grpSpPr>
        <p:sp>
          <p:nvSpPr>
            <p:cNvPr id="41" name="等腰三角形 40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34115" y="331380"/>
              <a:ext cx="59738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三、系统配套设备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—</a:t>
              </a:r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打印设备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3" y="1244954"/>
            <a:ext cx="5763429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405455" y="5131741"/>
            <a:ext cx="3755853" cy="2609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6543" y="123221"/>
            <a:ext cx="8015662" cy="969646"/>
            <a:chOff x="-6543" y="123221"/>
            <a:chExt cx="7014489" cy="969646"/>
          </a:xfrm>
        </p:grpSpPr>
        <p:sp>
          <p:nvSpPr>
            <p:cNvPr id="41" name="等腰三角形 40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34115" y="331380"/>
              <a:ext cx="59738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三、系统配套设备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—</a:t>
              </a:r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服务器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06" y="1877276"/>
            <a:ext cx="6431875" cy="40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2993441" y="2829548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扫码工作模式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FOUR.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3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9"/>
          <p:cNvSpPr/>
          <p:nvPr/>
        </p:nvSpPr>
        <p:spPr>
          <a:xfrm rot="1800000">
            <a:off x="5459660" y="3129374"/>
            <a:ext cx="1640424" cy="723227"/>
          </a:xfrm>
          <a:custGeom>
            <a:avLst/>
            <a:gdLst>
              <a:gd name="connsiteX0" fmla="*/ 0 w 1640424"/>
              <a:gd name="connsiteY0" fmla="*/ 0 h 720965"/>
              <a:gd name="connsiteX1" fmla="*/ 1640424 w 1640424"/>
              <a:gd name="connsiteY1" fmla="*/ 0 h 720965"/>
              <a:gd name="connsiteX2" fmla="*/ 1640424 w 1640424"/>
              <a:gd name="connsiteY2" fmla="*/ 720965 h 720965"/>
              <a:gd name="connsiteX3" fmla="*/ 0 w 1640424"/>
              <a:gd name="connsiteY3" fmla="*/ 720965 h 720965"/>
              <a:gd name="connsiteX4" fmla="*/ 0 w 1640424"/>
              <a:gd name="connsiteY4" fmla="*/ 0 h 720965"/>
              <a:gd name="connsiteX0" fmla="*/ 0 w 1640424"/>
              <a:gd name="connsiteY0" fmla="*/ 2262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  <a:gd name="connsiteX5" fmla="*/ 0 w 1640424"/>
              <a:gd name="connsiteY5" fmla="*/ 2262 h 723227"/>
              <a:gd name="connsiteX0" fmla="*/ 0 w 1640424"/>
              <a:gd name="connsiteY0" fmla="*/ 723227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424" h="723227">
                <a:moveTo>
                  <a:pt x="0" y="723227"/>
                </a:moveTo>
                <a:lnTo>
                  <a:pt x="900173" y="0"/>
                </a:lnTo>
                <a:lnTo>
                  <a:pt x="1640424" y="2262"/>
                </a:lnTo>
                <a:lnTo>
                  <a:pt x="1640424" y="723227"/>
                </a:lnTo>
                <a:lnTo>
                  <a:pt x="0" y="72322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5132" y="1823078"/>
            <a:ext cx="5487138" cy="1518155"/>
            <a:chOff x="7523108" y="3268177"/>
            <a:chExt cx="5487138" cy="1518155"/>
          </a:xfrm>
        </p:grpSpPr>
        <p:sp>
          <p:nvSpPr>
            <p:cNvPr id="19" name="矩形 18"/>
            <p:cNvSpPr/>
            <p:nvPr/>
          </p:nvSpPr>
          <p:spPr>
            <a:xfrm>
              <a:off x="7523108" y="3268177"/>
              <a:ext cx="3194896" cy="4801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我们的扫码系统优势</a:t>
              </a:r>
              <a:endPara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23108" y="3641467"/>
              <a:ext cx="5487138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全程支持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B/S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，也可同步支持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C/S.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支付系统独立运行，无缝嵌入到用户的第三方系统。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支付无额度限制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4.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支付宝和微信支付自动切换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5.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系统灵活应用，适应性强，满足各类需求。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 rot="1800000">
            <a:off x="1439116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800000">
            <a:off x="4265460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86769" y="3713163"/>
            <a:ext cx="757237" cy="757237"/>
            <a:chOff x="695325" y="2152015"/>
            <a:chExt cx="2490470" cy="2490470"/>
          </a:xfrm>
        </p:grpSpPr>
        <p:sp>
          <p:nvSpPr>
            <p:cNvPr id="55" name="椭圆 54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6" name="椭圆 18"/>
            <p:cNvSpPr/>
            <p:nvPr/>
          </p:nvSpPr>
          <p:spPr>
            <a:xfrm>
              <a:off x="1247855" y="2711173"/>
              <a:ext cx="1385406" cy="137215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00016" y="3713163"/>
            <a:ext cx="757237" cy="757237"/>
            <a:chOff x="695325" y="2152015"/>
            <a:chExt cx="2490470" cy="2490470"/>
          </a:xfrm>
        </p:grpSpPr>
        <p:sp>
          <p:nvSpPr>
            <p:cNvPr id="52" name="椭圆 51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3" name="椭圆 31"/>
            <p:cNvSpPr/>
            <p:nvPr/>
          </p:nvSpPr>
          <p:spPr>
            <a:xfrm>
              <a:off x="1254476" y="2711173"/>
              <a:ext cx="1372165" cy="1372158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86768" y="4840181"/>
            <a:ext cx="2531499" cy="981128"/>
            <a:chOff x="7523108" y="3331677"/>
            <a:chExt cx="2241974" cy="981128"/>
          </a:xfrm>
        </p:grpSpPr>
        <p:sp>
          <p:nvSpPr>
            <p:cNvPr id="22" name="矩形 21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用户出示付款码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23108" y="3641467"/>
              <a:ext cx="203033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我们支付系统无缝嵌入到用户业务管理系统，客户到营业点办理业务，出示付款码即可支付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00015" y="4840181"/>
            <a:ext cx="2531499" cy="981128"/>
            <a:chOff x="7523108" y="3331677"/>
            <a:chExt cx="2241974" cy="981128"/>
          </a:xfrm>
        </p:grpSpPr>
        <p:sp>
          <p:nvSpPr>
            <p:cNvPr id="25" name="矩形 24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用户扫描固定二维码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23108" y="3641467"/>
              <a:ext cx="203033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用户到门店消费，自助扫固定二维码，输入金额并支付。小票上自助开具电子发票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扫码工作模式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86" y="2312616"/>
            <a:ext cx="5337494" cy="35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 animBg="1"/>
      <p:bldP spid="50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2993441" y="282954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应用场景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 smtClean="0">
                <a:solidFill>
                  <a:srgbClr val="F26521"/>
                </a:solidFill>
                <a:cs typeface="+mn-ea"/>
                <a:sym typeface="+mn-lt"/>
              </a:rPr>
              <a:t>FIVE.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0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9"/>
          <p:cNvSpPr/>
          <p:nvPr/>
        </p:nvSpPr>
        <p:spPr>
          <a:xfrm rot="1800000">
            <a:off x="5459660" y="3129374"/>
            <a:ext cx="1640424" cy="723227"/>
          </a:xfrm>
          <a:custGeom>
            <a:avLst/>
            <a:gdLst>
              <a:gd name="connsiteX0" fmla="*/ 0 w 1640424"/>
              <a:gd name="connsiteY0" fmla="*/ 0 h 720965"/>
              <a:gd name="connsiteX1" fmla="*/ 1640424 w 1640424"/>
              <a:gd name="connsiteY1" fmla="*/ 0 h 720965"/>
              <a:gd name="connsiteX2" fmla="*/ 1640424 w 1640424"/>
              <a:gd name="connsiteY2" fmla="*/ 720965 h 720965"/>
              <a:gd name="connsiteX3" fmla="*/ 0 w 1640424"/>
              <a:gd name="connsiteY3" fmla="*/ 720965 h 720965"/>
              <a:gd name="connsiteX4" fmla="*/ 0 w 1640424"/>
              <a:gd name="connsiteY4" fmla="*/ 0 h 720965"/>
              <a:gd name="connsiteX0" fmla="*/ 0 w 1640424"/>
              <a:gd name="connsiteY0" fmla="*/ 2262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  <a:gd name="connsiteX5" fmla="*/ 0 w 1640424"/>
              <a:gd name="connsiteY5" fmla="*/ 2262 h 723227"/>
              <a:gd name="connsiteX0" fmla="*/ 0 w 1640424"/>
              <a:gd name="connsiteY0" fmla="*/ 723227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424" h="723227">
                <a:moveTo>
                  <a:pt x="0" y="723227"/>
                </a:moveTo>
                <a:lnTo>
                  <a:pt x="900173" y="0"/>
                </a:lnTo>
                <a:lnTo>
                  <a:pt x="1640424" y="2262"/>
                </a:lnTo>
                <a:lnTo>
                  <a:pt x="1640424" y="723227"/>
                </a:lnTo>
                <a:lnTo>
                  <a:pt x="0" y="72322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75131" y="1823078"/>
            <a:ext cx="4812568" cy="13111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销售门店、业务大厅等工作场所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附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订单支付记录可对接纸质或电子发票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1800000">
            <a:off x="1439116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800000">
            <a:off x="4265460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86769" y="3713163"/>
            <a:ext cx="757237" cy="757237"/>
            <a:chOff x="695325" y="2152015"/>
            <a:chExt cx="2490470" cy="2490470"/>
          </a:xfrm>
        </p:grpSpPr>
        <p:sp>
          <p:nvSpPr>
            <p:cNvPr id="55" name="椭圆 54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6" name="椭圆 18"/>
            <p:cNvSpPr/>
            <p:nvPr/>
          </p:nvSpPr>
          <p:spPr>
            <a:xfrm>
              <a:off x="1247855" y="2711173"/>
              <a:ext cx="1385406" cy="137215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86768" y="4840181"/>
            <a:ext cx="3859365" cy="1634198"/>
            <a:chOff x="7523108" y="3331677"/>
            <a:chExt cx="2241974" cy="1634198"/>
          </a:xfrm>
        </p:grpSpPr>
        <p:sp>
          <p:nvSpPr>
            <p:cNvPr id="22" name="矩形 21"/>
            <p:cNvSpPr/>
            <p:nvPr/>
          </p:nvSpPr>
          <p:spPr>
            <a:xfrm>
              <a:off x="7523108" y="3331677"/>
              <a:ext cx="2241974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客户</a:t>
              </a: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出示付款码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23108" y="3715533"/>
              <a:ext cx="2030337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我们支付系统无缝嵌入到用户业务管理系统，客户到营业点办理业务，出示付款码即可支付。</a:t>
              </a:r>
              <a:endPara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主要应用企事业：墓园销售、物业费用收取、地产公司销售、各类业务大厅办理企事业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应用场景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>
                  <a:cs typeface="+mn-ea"/>
                  <a:sym typeface="+mn-lt"/>
                </a:rPr>
                <a:t>客户</a:t>
              </a:r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出示付款码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900401" y="3851994"/>
            <a:ext cx="3320339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当面支付，对接用户业务销售订单类系统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6" y="2386729"/>
            <a:ext cx="6816650" cy="38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 animBg="1"/>
      <p:bldP spid="50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9"/>
          <p:cNvSpPr/>
          <p:nvPr/>
        </p:nvSpPr>
        <p:spPr>
          <a:xfrm rot="1800000">
            <a:off x="5459660" y="3129374"/>
            <a:ext cx="1640424" cy="723227"/>
          </a:xfrm>
          <a:custGeom>
            <a:avLst/>
            <a:gdLst>
              <a:gd name="connsiteX0" fmla="*/ 0 w 1640424"/>
              <a:gd name="connsiteY0" fmla="*/ 0 h 720965"/>
              <a:gd name="connsiteX1" fmla="*/ 1640424 w 1640424"/>
              <a:gd name="connsiteY1" fmla="*/ 0 h 720965"/>
              <a:gd name="connsiteX2" fmla="*/ 1640424 w 1640424"/>
              <a:gd name="connsiteY2" fmla="*/ 720965 h 720965"/>
              <a:gd name="connsiteX3" fmla="*/ 0 w 1640424"/>
              <a:gd name="connsiteY3" fmla="*/ 720965 h 720965"/>
              <a:gd name="connsiteX4" fmla="*/ 0 w 1640424"/>
              <a:gd name="connsiteY4" fmla="*/ 0 h 720965"/>
              <a:gd name="connsiteX0" fmla="*/ 0 w 1640424"/>
              <a:gd name="connsiteY0" fmla="*/ 2262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  <a:gd name="connsiteX5" fmla="*/ 0 w 1640424"/>
              <a:gd name="connsiteY5" fmla="*/ 2262 h 723227"/>
              <a:gd name="connsiteX0" fmla="*/ 0 w 1640424"/>
              <a:gd name="connsiteY0" fmla="*/ 723227 h 723227"/>
              <a:gd name="connsiteX1" fmla="*/ 900173 w 1640424"/>
              <a:gd name="connsiteY1" fmla="*/ 0 h 723227"/>
              <a:gd name="connsiteX2" fmla="*/ 1640424 w 1640424"/>
              <a:gd name="connsiteY2" fmla="*/ 2262 h 723227"/>
              <a:gd name="connsiteX3" fmla="*/ 1640424 w 1640424"/>
              <a:gd name="connsiteY3" fmla="*/ 723227 h 723227"/>
              <a:gd name="connsiteX4" fmla="*/ 0 w 1640424"/>
              <a:gd name="connsiteY4" fmla="*/ 723227 h 7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424" h="723227">
                <a:moveTo>
                  <a:pt x="0" y="723227"/>
                </a:moveTo>
                <a:lnTo>
                  <a:pt x="900173" y="0"/>
                </a:lnTo>
                <a:lnTo>
                  <a:pt x="1640424" y="2262"/>
                </a:lnTo>
                <a:lnTo>
                  <a:pt x="1640424" y="723227"/>
                </a:lnTo>
                <a:lnTo>
                  <a:pt x="0" y="72322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75132" y="1823078"/>
            <a:ext cx="3698468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</a:t>
            </a:r>
            <a:r>
              <a:rPr lang="zh-CN" alt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类销售门店或企业移动销售</a:t>
            </a: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1800000">
            <a:off x="1439116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800000">
            <a:off x="4265460" y="4058188"/>
            <a:ext cx="1429392" cy="75439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264987" y="3751374"/>
            <a:ext cx="757237" cy="757237"/>
            <a:chOff x="695325" y="2152015"/>
            <a:chExt cx="2490470" cy="2490470"/>
          </a:xfrm>
        </p:grpSpPr>
        <p:sp>
          <p:nvSpPr>
            <p:cNvPr id="52" name="椭圆 51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3" name="椭圆 31"/>
            <p:cNvSpPr/>
            <p:nvPr/>
          </p:nvSpPr>
          <p:spPr>
            <a:xfrm>
              <a:off x="1254476" y="2711173"/>
              <a:ext cx="1372165" cy="1372158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6474" y="4798839"/>
            <a:ext cx="3194116" cy="1515036"/>
            <a:chOff x="7523108" y="3331677"/>
            <a:chExt cx="2241974" cy="1025448"/>
          </a:xfrm>
        </p:grpSpPr>
        <p:sp>
          <p:nvSpPr>
            <p:cNvPr id="25" name="矩形 24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用户扫描固定二维码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23108" y="3641467"/>
              <a:ext cx="2030337" cy="715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用户到门店消费，自助扫固定二维码，输入金额并支付。小票上自助开具电子发票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应用企业：线下定额收费门店、企业单位移动销售等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6543" y="123221"/>
            <a:ext cx="8473210" cy="1962485"/>
            <a:chOff x="-6543" y="123221"/>
            <a:chExt cx="4105575" cy="1962485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>
                  <a:cs typeface="+mn-ea"/>
                  <a:sym typeface="+mn-lt"/>
                </a:rPr>
                <a:t>应用场景</a:t>
              </a:r>
              <a:r>
                <a:rPr lang="en-US" altLang="zh-CN" sz="3500" dirty="0" smtClean="0"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用户扫描商家二维码</a:t>
              </a:r>
              <a:endParaRPr lang="zh-CN" altLang="en-US" sz="3500" dirty="0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284534"/>
            <a:ext cx="7425252" cy="41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 animBg="1"/>
      <p:bldP spid="50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2993441" y="2829548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应用案列展示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 smtClean="0">
                <a:solidFill>
                  <a:srgbClr val="F26521"/>
                </a:solidFill>
                <a:cs typeface="+mn-ea"/>
                <a:sym typeface="+mn-lt"/>
              </a:rPr>
              <a:t>SIX.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6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606913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对接业务订单系统，客户当面付款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创建收费记录订单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570198"/>
            <a:ext cx="11887201" cy="52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7">
            <a:extLst>
              <a:ext uri="{FF2B5EF4-FFF2-40B4-BE49-F238E27FC236}">
                <a16:creationId xmlns:a16="http://schemas.microsoft.com/office/drawing/2014/main" id="{688B80BC-971D-45AA-83F6-C444EABB9668}"/>
              </a:ext>
            </a:extLst>
          </p:cNvPr>
          <p:cNvSpPr/>
          <p:nvPr/>
        </p:nvSpPr>
        <p:spPr>
          <a:xfrm rot="5400000">
            <a:off x="-1583575" y="-199206"/>
            <a:ext cx="4916574" cy="874712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椭圆 49"/>
          <p:cNvSpPr/>
          <p:nvPr/>
        </p:nvSpPr>
        <p:spPr>
          <a:xfrm>
            <a:off x="12809453" y="6358837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0"/>
          <p:cNvSpPr/>
          <p:nvPr/>
        </p:nvSpPr>
        <p:spPr>
          <a:xfrm flipH="1">
            <a:off x="12430153" y="6358837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3663" y="1654592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en-US" altLang="zh-CN" sz="2800" b="1" dirty="0" smtClean="0">
                <a:cs typeface="+mn-ea"/>
                <a:sym typeface="+mn-lt"/>
              </a:rPr>
              <a:t>.</a:t>
            </a:r>
            <a:r>
              <a:rPr lang="zh-CN" altLang="en-US" sz="2800" b="1" dirty="0">
                <a:cs typeface="+mn-ea"/>
                <a:sym typeface="+mn-lt"/>
              </a:rPr>
              <a:t>系统建设意义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93662" y="2528634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en-US" altLang="zh-CN" sz="2800" b="1" dirty="0" smtClean="0"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cs typeface="+mn-ea"/>
                <a:sym typeface="+mn-lt"/>
              </a:rPr>
              <a:t>系统架构流程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93663" y="3344935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en-US" altLang="zh-CN" sz="2800" b="1" dirty="0" smtClean="0"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cs typeface="+mn-ea"/>
                <a:sym typeface="+mn-lt"/>
              </a:rPr>
              <a:t>系统所需设备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  <p:sp>
        <p:nvSpPr>
          <p:cNvPr id="30" name="矩形 7">
            <a:extLst>
              <a:ext uri="{FF2B5EF4-FFF2-40B4-BE49-F238E27FC236}">
                <a16:creationId xmlns:a16="http://schemas.microsoft.com/office/drawing/2014/main" id="{A727AFC6-36FB-4021-84A7-344BAD8F09F8}"/>
              </a:ext>
            </a:extLst>
          </p:cNvPr>
          <p:cNvSpPr/>
          <p:nvPr/>
        </p:nvSpPr>
        <p:spPr>
          <a:xfrm rot="5400000">
            <a:off x="-771994" y="2004493"/>
            <a:ext cx="4916574" cy="874712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46780" y="3728260"/>
            <a:ext cx="423952" cy="2530218"/>
            <a:chOff x="10776112" y="1053971"/>
            <a:chExt cx="423952" cy="2530218"/>
          </a:xfrm>
        </p:grpSpPr>
        <p:sp>
          <p:nvSpPr>
            <p:cNvPr id="32" name="文本框 31"/>
            <p:cNvSpPr txBox="1"/>
            <p:nvPr/>
          </p:nvSpPr>
          <p:spPr>
            <a:xfrm rot="5400000">
              <a:off x="9722979" y="2107104"/>
              <a:ext cx="2530218" cy="423951"/>
            </a:xfrm>
            <a:custGeom>
              <a:avLst/>
              <a:gdLst/>
              <a:ahLst/>
              <a:cxnLst/>
              <a:rect l="l" t="t" r="r" b="b"/>
              <a:pathLst>
                <a:path w="2530218" h="423951">
                  <a:moveTo>
                    <a:pt x="2274475" y="82046"/>
                  </a:moveTo>
                  <a:lnTo>
                    <a:pt x="2283805" y="10153"/>
                  </a:lnTo>
                  <a:lnTo>
                    <a:pt x="2530218" y="10153"/>
                  </a:lnTo>
                  <a:lnTo>
                    <a:pt x="2521437" y="82046"/>
                  </a:lnTo>
                  <a:lnTo>
                    <a:pt x="2437303" y="82046"/>
                  </a:lnTo>
                  <a:lnTo>
                    <a:pt x="2391971" y="413798"/>
                  </a:lnTo>
                  <a:lnTo>
                    <a:pt x="2316733" y="413798"/>
                  </a:lnTo>
                  <a:lnTo>
                    <a:pt x="2362065" y="82046"/>
                  </a:lnTo>
                  <a:close/>
                  <a:moveTo>
                    <a:pt x="1862479" y="413798"/>
                  </a:moveTo>
                  <a:lnTo>
                    <a:pt x="1917077" y="10153"/>
                  </a:lnTo>
                  <a:lnTo>
                    <a:pt x="1983212" y="10153"/>
                  </a:lnTo>
                  <a:lnTo>
                    <a:pt x="2128778" y="284555"/>
                  </a:lnTo>
                  <a:lnTo>
                    <a:pt x="2166272" y="10153"/>
                  </a:lnTo>
                  <a:lnTo>
                    <a:pt x="2240215" y="10153"/>
                  </a:lnTo>
                  <a:lnTo>
                    <a:pt x="2185339" y="413798"/>
                  </a:lnTo>
                  <a:lnTo>
                    <a:pt x="2120619" y="413798"/>
                  </a:lnTo>
                  <a:lnTo>
                    <a:pt x="1973132" y="136378"/>
                  </a:lnTo>
                  <a:lnTo>
                    <a:pt x="1935226" y="413798"/>
                  </a:lnTo>
                  <a:close/>
                  <a:moveTo>
                    <a:pt x="1562021" y="413798"/>
                  </a:moveTo>
                  <a:lnTo>
                    <a:pt x="1617175" y="10153"/>
                  </a:lnTo>
                  <a:lnTo>
                    <a:pt x="1834227" y="10153"/>
                  </a:lnTo>
                  <a:lnTo>
                    <a:pt x="1824932" y="81772"/>
                  </a:lnTo>
                  <a:lnTo>
                    <a:pt x="1684087" y="81772"/>
                  </a:lnTo>
                  <a:lnTo>
                    <a:pt x="1672510" y="165190"/>
                  </a:lnTo>
                  <a:lnTo>
                    <a:pt x="1814097" y="165190"/>
                  </a:lnTo>
                  <a:lnTo>
                    <a:pt x="1804875" y="236260"/>
                  </a:lnTo>
                  <a:lnTo>
                    <a:pt x="1662653" y="236260"/>
                  </a:lnTo>
                  <a:lnTo>
                    <a:pt x="1647801" y="343277"/>
                  </a:lnTo>
                  <a:lnTo>
                    <a:pt x="1790975" y="343277"/>
                  </a:lnTo>
                  <a:lnTo>
                    <a:pt x="1781817" y="413798"/>
                  </a:lnTo>
                  <a:close/>
                  <a:moveTo>
                    <a:pt x="1321975" y="82046"/>
                  </a:moveTo>
                  <a:lnTo>
                    <a:pt x="1331305" y="10153"/>
                  </a:lnTo>
                  <a:lnTo>
                    <a:pt x="1577717" y="10153"/>
                  </a:lnTo>
                  <a:lnTo>
                    <a:pt x="1568937" y="82046"/>
                  </a:lnTo>
                  <a:lnTo>
                    <a:pt x="1484802" y="82046"/>
                  </a:lnTo>
                  <a:lnTo>
                    <a:pt x="1439470" y="413798"/>
                  </a:lnTo>
                  <a:lnTo>
                    <a:pt x="1364233" y="413798"/>
                  </a:lnTo>
                  <a:lnTo>
                    <a:pt x="1409565" y="82046"/>
                  </a:lnTo>
                  <a:close/>
                  <a:moveTo>
                    <a:pt x="909980" y="413798"/>
                  </a:moveTo>
                  <a:lnTo>
                    <a:pt x="964577" y="10153"/>
                  </a:lnTo>
                  <a:lnTo>
                    <a:pt x="1030712" y="10153"/>
                  </a:lnTo>
                  <a:lnTo>
                    <a:pt x="1176278" y="284555"/>
                  </a:lnTo>
                  <a:lnTo>
                    <a:pt x="1213772" y="10153"/>
                  </a:lnTo>
                  <a:lnTo>
                    <a:pt x="1287715" y="10153"/>
                  </a:lnTo>
                  <a:lnTo>
                    <a:pt x="1232839" y="413798"/>
                  </a:lnTo>
                  <a:lnTo>
                    <a:pt x="1168119" y="413798"/>
                  </a:lnTo>
                  <a:lnTo>
                    <a:pt x="1020632" y="136378"/>
                  </a:lnTo>
                  <a:lnTo>
                    <a:pt x="982726" y="413798"/>
                  </a:lnTo>
                  <a:close/>
                  <a:moveTo>
                    <a:pt x="511964" y="234339"/>
                  </a:moveTo>
                  <a:cubicBezTo>
                    <a:pt x="511964" y="267450"/>
                    <a:pt x="522117" y="295531"/>
                    <a:pt x="542423" y="318581"/>
                  </a:cubicBezTo>
                  <a:cubicBezTo>
                    <a:pt x="562729" y="341630"/>
                    <a:pt x="591907" y="353155"/>
                    <a:pt x="629957" y="353155"/>
                  </a:cubicBezTo>
                  <a:cubicBezTo>
                    <a:pt x="674044" y="353155"/>
                    <a:pt x="711500" y="337606"/>
                    <a:pt x="742324" y="306507"/>
                  </a:cubicBezTo>
                  <a:cubicBezTo>
                    <a:pt x="773149" y="275408"/>
                    <a:pt x="788561" y="237632"/>
                    <a:pt x="788561" y="193179"/>
                  </a:cubicBezTo>
                  <a:cubicBezTo>
                    <a:pt x="788561" y="156409"/>
                    <a:pt x="777722" y="126957"/>
                    <a:pt x="756045" y="104822"/>
                  </a:cubicBezTo>
                  <a:cubicBezTo>
                    <a:pt x="734367" y="82686"/>
                    <a:pt x="705966" y="71619"/>
                    <a:pt x="670843" y="71619"/>
                  </a:cubicBezTo>
                  <a:cubicBezTo>
                    <a:pt x="641939" y="71619"/>
                    <a:pt x="615551" y="78616"/>
                    <a:pt x="591678" y="92611"/>
                  </a:cubicBezTo>
                  <a:cubicBezTo>
                    <a:pt x="567805" y="106605"/>
                    <a:pt x="548551" y="126728"/>
                    <a:pt x="533916" y="152979"/>
                  </a:cubicBezTo>
                  <a:cubicBezTo>
                    <a:pt x="519282" y="179230"/>
                    <a:pt x="511964" y="206350"/>
                    <a:pt x="511964" y="234339"/>
                  </a:cubicBezTo>
                  <a:close/>
                  <a:moveTo>
                    <a:pt x="436778" y="238455"/>
                  </a:moveTo>
                  <a:cubicBezTo>
                    <a:pt x="436778" y="175343"/>
                    <a:pt x="457267" y="121103"/>
                    <a:pt x="498244" y="75735"/>
                  </a:cubicBezTo>
                  <a:cubicBezTo>
                    <a:pt x="543978" y="25245"/>
                    <a:pt x="602425" y="0"/>
                    <a:pt x="673587" y="0"/>
                  </a:cubicBezTo>
                  <a:cubicBezTo>
                    <a:pt x="729016" y="0"/>
                    <a:pt x="774750" y="17836"/>
                    <a:pt x="810788" y="53508"/>
                  </a:cubicBezTo>
                  <a:cubicBezTo>
                    <a:pt x="846826" y="89181"/>
                    <a:pt x="864845" y="134457"/>
                    <a:pt x="864845" y="189337"/>
                  </a:cubicBezTo>
                  <a:cubicBezTo>
                    <a:pt x="864845" y="231412"/>
                    <a:pt x="854189" y="271063"/>
                    <a:pt x="832877" y="308290"/>
                  </a:cubicBezTo>
                  <a:cubicBezTo>
                    <a:pt x="811565" y="345518"/>
                    <a:pt x="783210" y="374101"/>
                    <a:pt x="747813" y="394041"/>
                  </a:cubicBezTo>
                  <a:cubicBezTo>
                    <a:pt x="712415" y="413981"/>
                    <a:pt x="671758" y="423951"/>
                    <a:pt x="625841" y="423951"/>
                  </a:cubicBezTo>
                  <a:cubicBezTo>
                    <a:pt x="568399" y="423951"/>
                    <a:pt x="522529" y="406938"/>
                    <a:pt x="488228" y="372912"/>
                  </a:cubicBezTo>
                  <a:cubicBezTo>
                    <a:pt x="453928" y="338886"/>
                    <a:pt x="436778" y="294067"/>
                    <a:pt x="436778" y="238455"/>
                  </a:cubicBezTo>
                  <a:close/>
                  <a:moveTo>
                    <a:pt x="0" y="227479"/>
                  </a:moveTo>
                  <a:cubicBezTo>
                    <a:pt x="0" y="188514"/>
                    <a:pt x="10656" y="151150"/>
                    <a:pt x="31968" y="115386"/>
                  </a:cubicBezTo>
                  <a:cubicBezTo>
                    <a:pt x="53280" y="79622"/>
                    <a:pt x="82138" y="51450"/>
                    <a:pt x="118542" y="30870"/>
                  </a:cubicBezTo>
                  <a:cubicBezTo>
                    <a:pt x="154946" y="10290"/>
                    <a:pt x="194642" y="0"/>
                    <a:pt x="237632" y="0"/>
                  </a:cubicBezTo>
                  <a:cubicBezTo>
                    <a:pt x="298001" y="0"/>
                    <a:pt x="350228" y="20806"/>
                    <a:pt x="394316" y="62418"/>
                  </a:cubicBezTo>
                  <a:lnTo>
                    <a:pt x="339161" y="113560"/>
                  </a:lnTo>
                  <a:cubicBezTo>
                    <a:pt x="327270" y="99854"/>
                    <a:pt x="312727" y="89300"/>
                    <a:pt x="295531" y="81898"/>
                  </a:cubicBezTo>
                  <a:cubicBezTo>
                    <a:pt x="278335" y="74496"/>
                    <a:pt x="259676" y="70796"/>
                    <a:pt x="239553" y="70796"/>
                  </a:cubicBezTo>
                  <a:cubicBezTo>
                    <a:pt x="211381" y="70796"/>
                    <a:pt x="184398" y="78014"/>
                    <a:pt x="158604" y="92452"/>
                  </a:cubicBezTo>
                  <a:cubicBezTo>
                    <a:pt x="132811" y="106890"/>
                    <a:pt x="112733" y="125988"/>
                    <a:pt x="98373" y="149746"/>
                  </a:cubicBezTo>
                  <a:cubicBezTo>
                    <a:pt x="84013" y="173505"/>
                    <a:pt x="76833" y="198817"/>
                    <a:pt x="76833" y="225683"/>
                  </a:cubicBezTo>
                  <a:cubicBezTo>
                    <a:pt x="76833" y="262232"/>
                    <a:pt x="89455" y="292615"/>
                    <a:pt x="114700" y="316831"/>
                  </a:cubicBezTo>
                  <a:cubicBezTo>
                    <a:pt x="139945" y="341047"/>
                    <a:pt x="172324" y="353155"/>
                    <a:pt x="211838" y="353155"/>
                  </a:cubicBezTo>
                  <a:cubicBezTo>
                    <a:pt x="254096" y="353155"/>
                    <a:pt x="290683" y="340899"/>
                    <a:pt x="321599" y="316385"/>
                  </a:cubicBezTo>
                  <a:lnTo>
                    <a:pt x="366327" y="375382"/>
                  </a:lnTo>
                  <a:cubicBezTo>
                    <a:pt x="320410" y="407761"/>
                    <a:pt x="267267" y="423951"/>
                    <a:pt x="206899" y="423951"/>
                  </a:cubicBezTo>
                  <a:cubicBezTo>
                    <a:pt x="164458" y="423951"/>
                    <a:pt x="128374" y="415902"/>
                    <a:pt x="98648" y="399804"/>
                  </a:cubicBezTo>
                  <a:cubicBezTo>
                    <a:pt x="68921" y="383705"/>
                    <a:pt x="45048" y="360061"/>
                    <a:pt x="27029" y="328871"/>
                  </a:cubicBezTo>
                  <a:cubicBezTo>
                    <a:pt x="9010" y="297680"/>
                    <a:pt x="0" y="263883"/>
                    <a:pt x="0" y="2274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4400" b="1" i="1" dirty="0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0776112" y="1053972"/>
              <a:ext cx="423952" cy="990710"/>
            </a:xfrm>
            <a:custGeom>
              <a:avLst/>
              <a:gdLst>
                <a:gd name="connsiteX0" fmla="*/ 383577 w 423952"/>
                <a:gd name="connsiteY0" fmla="*/ 960489 h 990710"/>
                <a:gd name="connsiteX1" fmla="*/ 413798 w 423952"/>
                <a:gd name="connsiteY1" fmla="*/ 964577 h 990710"/>
                <a:gd name="connsiteX2" fmla="*/ 413798 w 423952"/>
                <a:gd name="connsiteY2" fmla="*/ 990710 h 990710"/>
                <a:gd name="connsiteX3" fmla="*/ 185496 w 423952"/>
                <a:gd name="connsiteY3" fmla="*/ 436778 h 990710"/>
                <a:gd name="connsiteX4" fmla="*/ 348216 w 423952"/>
                <a:gd name="connsiteY4" fmla="*/ 498244 h 990710"/>
                <a:gd name="connsiteX5" fmla="*/ 423952 w 423952"/>
                <a:gd name="connsiteY5" fmla="*/ 673587 h 990710"/>
                <a:gd name="connsiteX6" fmla="*/ 370444 w 423952"/>
                <a:gd name="connsiteY6" fmla="*/ 810788 h 990710"/>
                <a:gd name="connsiteX7" fmla="*/ 309731 w 423952"/>
                <a:gd name="connsiteY7" fmla="*/ 851330 h 990710"/>
                <a:gd name="connsiteX8" fmla="*/ 279803 w 423952"/>
                <a:gd name="connsiteY8" fmla="*/ 856715 h 990710"/>
                <a:gd name="connsiteX9" fmla="*/ 207238 w 423952"/>
                <a:gd name="connsiteY9" fmla="*/ 784150 h 990710"/>
                <a:gd name="connsiteX10" fmla="*/ 230772 w 423952"/>
                <a:gd name="connsiteY10" fmla="*/ 788561 h 990710"/>
                <a:gd name="connsiteX11" fmla="*/ 319130 w 423952"/>
                <a:gd name="connsiteY11" fmla="*/ 756045 h 990710"/>
                <a:gd name="connsiteX12" fmla="*/ 352332 w 423952"/>
                <a:gd name="connsiteY12" fmla="*/ 670843 h 990710"/>
                <a:gd name="connsiteX13" fmla="*/ 331340 w 423952"/>
                <a:gd name="connsiteY13" fmla="*/ 591678 h 990710"/>
                <a:gd name="connsiteX14" fmla="*/ 270972 w 423952"/>
                <a:gd name="connsiteY14" fmla="*/ 533916 h 990710"/>
                <a:gd name="connsiteX15" fmla="*/ 189612 w 423952"/>
                <a:gd name="connsiteY15" fmla="*/ 511964 h 990710"/>
                <a:gd name="connsiteX16" fmla="*/ 105370 w 423952"/>
                <a:gd name="connsiteY16" fmla="*/ 542423 h 990710"/>
                <a:gd name="connsiteX17" fmla="*/ 70796 w 423952"/>
                <a:gd name="connsiteY17" fmla="*/ 629957 h 990710"/>
                <a:gd name="connsiteX18" fmla="*/ 74979 w 423952"/>
                <a:gd name="connsiteY18" fmla="*/ 651890 h 990710"/>
                <a:gd name="connsiteX19" fmla="*/ 6918 w 423952"/>
                <a:gd name="connsiteY19" fmla="*/ 583830 h 990710"/>
                <a:gd name="connsiteX20" fmla="*/ 12760 w 423952"/>
                <a:gd name="connsiteY20" fmla="*/ 548356 h 990710"/>
                <a:gd name="connsiteX21" fmla="*/ 51040 w 423952"/>
                <a:gd name="connsiteY21" fmla="*/ 488228 h 990710"/>
                <a:gd name="connsiteX22" fmla="*/ 185496 w 423952"/>
                <a:gd name="connsiteY22" fmla="*/ 436778 h 990710"/>
                <a:gd name="connsiteX23" fmla="*/ 196472 w 423952"/>
                <a:gd name="connsiteY23" fmla="*/ 0 h 990710"/>
                <a:gd name="connsiteX24" fmla="*/ 308566 w 423952"/>
                <a:gd name="connsiteY24" fmla="*/ 31968 h 990710"/>
                <a:gd name="connsiteX25" fmla="*/ 393082 w 423952"/>
                <a:gd name="connsiteY25" fmla="*/ 118542 h 990710"/>
                <a:gd name="connsiteX26" fmla="*/ 423952 w 423952"/>
                <a:gd name="connsiteY26" fmla="*/ 237632 h 990710"/>
                <a:gd name="connsiteX27" fmla="*/ 361534 w 423952"/>
                <a:gd name="connsiteY27" fmla="*/ 394316 h 990710"/>
                <a:gd name="connsiteX28" fmla="*/ 310392 w 423952"/>
                <a:gd name="connsiteY28" fmla="*/ 339161 h 990710"/>
                <a:gd name="connsiteX29" fmla="*/ 342054 w 423952"/>
                <a:gd name="connsiteY29" fmla="*/ 295531 h 990710"/>
                <a:gd name="connsiteX30" fmla="*/ 353156 w 423952"/>
                <a:gd name="connsiteY30" fmla="*/ 239553 h 990710"/>
                <a:gd name="connsiteX31" fmla="*/ 331500 w 423952"/>
                <a:gd name="connsiteY31" fmla="*/ 158604 h 990710"/>
                <a:gd name="connsiteX32" fmla="*/ 274206 w 423952"/>
                <a:gd name="connsiteY32" fmla="*/ 98373 h 990710"/>
                <a:gd name="connsiteX33" fmla="*/ 198268 w 423952"/>
                <a:gd name="connsiteY33" fmla="*/ 76833 h 990710"/>
                <a:gd name="connsiteX34" fmla="*/ 107120 w 423952"/>
                <a:gd name="connsiteY34" fmla="*/ 114700 h 990710"/>
                <a:gd name="connsiteX35" fmla="*/ 70796 w 423952"/>
                <a:gd name="connsiteY35" fmla="*/ 211838 h 990710"/>
                <a:gd name="connsiteX36" fmla="*/ 107566 w 423952"/>
                <a:gd name="connsiteY36" fmla="*/ 321599 h 990710"/>
                <a:gd name="connsiteX37" fmla="*/ 48570 w 423952"/>
                <a:gd name="connsiteY37" fmla="*/ 366327 h 990710"/>
                <a:gd name="connsiteX38" fmla="*/ 0 w 423952"/>
                <a:gd name="connsiteY38" fmla="*/ 206899 h 990710"/>
                <a:gd name="connsiteX39" fmla="*/ 24148 w 423952"/>
                <a:gd name="connsiteY39" fmla="*/ 98648 h 990710"/>
                <a:gd name="connsiteX40" fmla="*/ 95080 w 423952"/>
                <a:gd name="connsiteY40" fmla="*/ 27029 h 990710"/>
                <a:gd name="connsiteX41" fmla="*/ 196472 w 423952"/>
                <a:gd name="connsiteY41" fmla="*/ 0 h 99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3952" h="990710">
                  <a:moveTo>
                    <a:pt x="383577" y="960489"/>
                  </a:moveTo>
                  <a:lnTo>
                    <a:pt x="413798" y="964577"/>
                  </a:lnTo>
                  <a:lnTo>
                    <a:pt x="413798" y="990710"/>
                  </a:lnTo>
                  <a:close/>
                  <a:moveTo>
                    <a:pt x="185496" y="436778"/>
                  </a:moveTo>
                  <a:cubicBezTo>
                    <a:pt x="248608" y="436778"/>
                    <a:pt x="302848" y="457267"/>
                    <a:pt x="348216" y="498244"/>
                  </a:cubicBezTo>
                  <a:cubicBezTo>
                    <a:pt x="398706" y="543978"/>
                    <a:pt x="423952" y="602425"/>
                    <a:pt x="423952" y="673587"/>
                  </a:cubicBezTo>
                  <a:cubicBezTo>
                    <a:pt x="423952" y="729016"/>
                    <a:pt x="406116" y="774750"/>
                    <a:pt x="370444" y="810788"/>
                  </a:cubicBezTo>
                  <a:cubicBezTo>
                    <a:pt x="352607" y="828807"/>
                    <a:pt x="332370" y="842321"/>
                    <a:pt x="309731" y="851330"/>
                  </a:cubicBezTo>
                  <a:lnTo>
                    <a:pt x="279803" y="856715"/>
                  </a:lnTo>
                  <a:lnTo>
                    <a:pt x="207238" y="784150"/>
                  </a:lnTo>
                  <a:lnTo>
                    <a:pt x="230772" y="788561"/>
                  </a:lnTo>
                  <a:cubicBezTo>
                    <a:pt x="267542" y="788561"/>
                    <a:pt x="296994" y="777722"/>
                    <a:pt x="319130" y="756045"/>
                  </a:cubicBezTo>
                  <a:cubicBezTo>
                    <a:pt x="341266" y="734367"/>
                    <a:pt x="352332" y="705966"/>
                    <a:pt x="352332" y="670843"/>
                  </a:cubicBezTo>
                  <a:cubicBezTo>
                    <a:pt x="352332" y="641939"/>
                    <a:pt x="345336" y="615551"/>
                    <a:pt x="331340" y="591678"/>
                  </a:cubicBezTo>
                  <a:cubicBezTo>
                    <a:pt x="317346" y="567805"/>
                    <a:pt x="297224" y="548551"/>
                    <a:pt x="270972" y="533916"/>
                  </a:cubicBezTo>
                  <a:cubicBezTo>
                    <a:pt x="244722" y="519282"/>
                    <a:pt x="217602" y="511964"/>
                    <a:pt x="189612" y="511964"/>
                  </a:cubicBezTo>
                  <a:cubicBezTo>
                    <a:pt x="156502" y="511964"/>
                    <a:pt x="128420" y="522117"/>
                    <a:pt x="105370" y="542423"/>
                  </a:cubicBezTo>
                  <a:cubicBezTo>
                    <a:pt x="82322" y="562729"/>
                    <a:pt x="70796" y="591907"/>
                    <a:pt x="70796" y="629957"/>
                  </a:cubicBezTo>
                  <a:lnTo>
                    <a:pt x="74979" y="651890"/>
                  </a:lnTo>
                  <a:lnTo>
                    <a:pt x="6918" y="583830"/>
                  </a:lnTo>
                  <a:lnTo>
                    <a:pt x="12760" y="548356"/>
                  </a:lnTo>
                  <a:cubicBezTo>
                    <a:pt x="21267" y="525421"/>
                    <a:pt x="34027" y="505378"/>
                    <a:pt x="51040" y="488228"/>
                  </a:cubicBezTo>
                  <a:cubicBezTo>
                    <a:pt x="85066" y="453928"/>
                    <a:pt x="129884" y="436778"/>
                    <a:pt x="185496" y="436778"/>
                  </a:cubicBezTo>
                  <a:close/>
                  <a:moveTo>
                    <a:pt x="196472" y="0"/>
                  </a:moveTo>
                  <a:cubicBezTo>
                    <a:pt x="235438" y="0"/>
                    <a:pt x="272802" y="10656"/>
                    <a:pt x="308566" y="31968"/>
                  </a:cubicBezTo>
                  <a:cubicBezTo>
                    <a:pt x="344330" y="53280"/>
                    <a:pt x="372502" y="82138"/>
                    <a:pt x="393082" y="118542"/>
                  </a:cubicBezTo>
                  <a:cubicBezTo>
                    <a:pt x="413662" y="154946"/>
                    <a:pt x="423952" y="194642"/>
                    <a:pt x="423952" y="237632"/>
                  </a:cubicBezTo>
                  <a:cubicBezTo>
                    <a:pt x="423952" y="298001"/>
                    <a:pt x="403146" y="350228"/>
                    <a:pt x="361534" y="394316"/>
                  </a:cubicBezTo>
                  <a:lnTo>
                    <a:pt x="310392" y="339161"/>
                  </a:lnTo>
                  <a:cubicBezTo>
                    <a:pt x="324098" y="327270"/>
                    <a:pt x="334652" y="312727"/>
                    <a:pt x="342054" y="295531"/>
                  </a:cubicBezTo>
                  <a:cubicBezTo>
                    <a:pt x="349456" y="278335"/>
                    <a:pt x="353156" y="259676"/>
                    <a:pt x="353156" y="239553"/>
                  </a:cubicBezTo>
                  <a:cubicBezTo>
                    <a:pt x="353156" y="211381"/>
                    <a:pt x="345938" y="184398"/>
                    <a:pt x="331500" y="158604"/>
                  </a:cubicBezTo>
                  <a:cubicBezTo>
                    <a:pt x="317062" y="132811"/>
                    <a:pt x="297964" y="112733"/>
                    <a:pt x="274206" y="98373"/>
                  </a:cubicBezTo>
                  <a:cubicBezTo>
                    <a:pt x="250446" y="84013"/>
                    <a:pt x="225134" y="76833"/>
                    <a:pt x="198268" y="76833"/>
                  </a:cubicBezTo>
                  <a:cubicBezTo>
                    <a:pt x="161720" y="76833"/>
                    <a:pt x="131336" y="89455"/>
                    <a:pt x="107120" y="114700"/>
                  </a:cubicBezTo>
                  <a:cubicBezTo>
                    <a:pt x="82904" y="139945"/>
                    <a:pt x="70796" y="172324"/>
                    <a:pt x="70796" y="211838"/>
                  </a:cubicBezTo>
                  <a:cubicBezTo>
                    <a:pt x="70796" y="254096"/>
                    <a:pt x="83052" y="290683"/>
                    <a:pt x="107566" y="321599"/>
                  </a:cubicBezTo>
                  <a:lnTo>
                    <a:pt x="48570" y="366327"/>
                  </a:lnTo>
                  <a:cubicBezTo>
                    <a:pt x="16190" y="320410"/>
                    <a:pt x="0" y="267267"/>
                    <a:pt x="0" y="206899"/>
                  </a:cubicBezTo>
                  <a:cubicBezTo>
                    <a:pt x="0" y="164458"/>
                    <a:pt x="8050" y="128374"/>
                    <a:pt x="24148" y="98648"/>
                  </a:cubicBezTo>
                  <a:cubicBezTo>
                    <a:pt x="40246" y="68921"/>
                    <a:pt x="63890" y="45048"/>
                    <a:pt x="95080" y="27029"/>
                  </a:cubicBezTo>
                  <a:cubicBezTo>
                    <a:pt x="126272" y="9010"/>
                    <a:pt x="160068" y="0"/>
                    <a:pt x="1964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32D44BC6-1AE8-4479-9092-B25CEE4F65AE}"/>
              </a:ext>
            </a:extLst>
          </p:cNvPr>
          <p:cNvSpPr txBox="1"/>
          <p:nvPr/>
        </p:nvSpPr>
        <p:spPr>
          <a:xfrm>
            <a:off x="2438701" y="3706636"/>
            <a:ext cx="111020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FC1AED78-B42B-40DC-A19A-0D38558DB622}"/>
              </a:ext>
            </a:extLst>
          </p:cNvPr>
          <p:cNvSpPr/>
          <p:nvPr/>
        </p:nvSpPr>
        <p:spPr>
          <a:xfrm>
            <a:off x="10030524" y="4939991"/>
            <a:ext cx="2161476" cy="1918009"/>
          </a:xfrm>
          <a:prstGeom prst="triangle">
            <a:avLst>
              <a:gd name="adj" fmla="val 1000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93662" y="4133240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smtClean="0">
                <a:cs typeface="+mn-ea"/>
                <a:sym typeface="+mn-lt"/>
              </a:rPr>
              <a:t>4.</a:t>
            </a:r>
            <a:r>
              <a:rPr lang="zh-CN" altLang="en-US" sz="2800" b="1" dirty="0" smtClean="0">
                <a:cs typeface="+mn-ea"/>
                <a:sym typeface="+mn-lt"/>
              </a:rPr>
              <a:t>扫码工作模式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37993" y="4875843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smtClean="0">
                <a:cs typeface="+mn-ea"/>
                <a:sym typeface="+mn-lt"/>
              </a:rPr>
              <a:t>5.</a:t>
            </a:r>
            <a:r>
              <a:rPr lang="zh-CN" altLang="en-US" sz="2800" b="1" dirty="0" smtClean="0">
                <a:cs typeface="+mn-ea"/>
                <a:sym typeface="+mn-lt"/>
              </a:rPr>
              <a:t>应用场景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5698" y="5485450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smtClean="0">
                <a:cs typeface="+mn-ea"/>
                <a:sym typeface="+mn-lt"/>
              </a:rPr>
              <a:t>6.</a:t>
            </a:r>
            <a:r>
              <a:rPr lang="zh-CN" altLang="en-US" sz="2800" b="1" dirty="0" smtClean="0">
                <a:cs typeface="+mn-ea"/>
                <a:sym typeface="+mn-lt"/>
              </a:rPr>
              <a:t>实列用户案列</a:t>
            </a:r>
            <a:endParaRPr lang="zh-CN" altLang="en-US" sz="2800" b="1" dirty="0">
              <a:solidFill>
                <a:srgbClr val="FFC00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0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5908269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对接业务订单系统，客户当面付款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客户出示付款码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0750"/>
            <a:ext cx="11777133" cy="59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688193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对接业务订单系统，客户当面付款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支付成功并开具发票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1638065"/>
            <a:ext cx="11954934" cy="47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688193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对接业务订单系统，客户当面付款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小票同步打印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09" y="1681486"/>
            <a:ext cx="5881410" cy="48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6881936" cy="380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墓园销售鲜花、落葬收取费用，用户只需扫描固定二维码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61" y="1475084"/>
            <a:ext cx="3681117" cy="5207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06" y="1521731"/>
            <a:ext cx="3681117" cy="5207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02" y="1521731"/>
            <a:ext cx="3681117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08581" y="3204714"/>
            <a:ext cx="5722934" cy="196557"/>
            <a:chOff x="5594354" y="3358763"/>
            <a:chExt cx="5722934" cy="19655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2797" y="998703"/>
            <a:ext cx="6881936" cy="380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数据统计报表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800000">
            <a:off x="7986969" y="1835450"/>
            <a:ext cx="5269661" cy="5744985"/>
          </a:xfrm>
          <a:custGeom>
            <a:avLst/>
            <a:gdLst>
              <a:gd name="connsiteX0" fmla="*/ 0 w 5269661"/>
              <a:gd name="connsiteY0" fmla="*/ 0 h 5727380"/>
              <a:gd name="connsiteX1" fmla="*/ 5269661 w 5269661"/>
              <a:gd name="connsiteY1" fmla="*/ 0 h 5727380"/>
              <a:gd name="connsiteX2" fmla="*/ 5269661 w 5269661"/>
              <a:gd name="connsiteY2" fmla="*/ 5727380 h 5727380"/>
              <a:gd name="connsiteX3" fmla="*/ 0 w 5269661"/>
              <a:gd name="connsiteY3" fmla="*/ 5727380 h 5727380"/>
              <a:gd name="connsiteX4" fmla="*/ 0 w 5269661"/>
              <a:gd name="connsiteY4" fmla="*/ 0 h 5727380"/>
              <a:gd name="connsiteX0" fmla="*/ 0 w 5269661"/>
              <a:gd name="connsiteY0" fmla="*/ 1760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  <a:gd name="connsiteX5" fmla="*/ 0 w 5269661"/>
              <a:gd name="connsiteY5" fmla="*/ 17605 h 5744985"/>
              <a:gd name="connsiteX0" fmla="*/ 0 w 5269661"/>
              <a:gd name="connsiteY0" fmla="*/ 5744985 h 5744985"/>
              <a:gd name="connsiteX1" fmla="*/ 1532534 w 5269661"/>
              <a:gd name="connsiteY1" fmla="*/ 0 h 5744985"/>
              <a:gd name="connsiteX2" fmla="*/ 5269661 w 5269661"/>
              <a:gd name="connsiteY2" fmla="*/ 17605 h 5744985"/>
              <a:gd name="connsiteX3" fmla="*/ 5269661 w 5269661"/>
              <a:gd name="connsiteY3" fmla="*/ 5744985 h 5744985"/>
              <a:gd name="connsiteX4" fmla="*/ 0 w 5269661"/>
              <a:gd name="connsiteY4" fmla="*/ 5744985 h 57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661" h="5744985">
                <a:moveTo>
                  <a:pt x="0" y="5744985"/>
                </a:moveTo>
                <a:lnTo>
                  <a:pt x="1532534" y="0"/>
                </a:lnTo>
                <a:lnTo>
                  <a:pt x="5269661" y="17605"/>
                </a:lnTo>
                <a:lnTo>
                  <a:pt x="5269661" y="5744985"/>
                </a:lnTo>
                <a:lnTo>
                  <a:pt x="0" y="5744985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543" y="123221"/>
            <a:ext cx="8447810" cy="969646"/>
            <a:chOff x="-6543" y="123221"/>
            <a:chExt cx="4105575" cy="969646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应用</a:t>
              </a:r>
              <a:r>
                <a:rPr lang="zh-CN" altLang="en-US" sz="3500" dirty="0">
                  <a:latin typeface="+mn-lt"/>
                  <a:cs typeface="+mn-ea"/>
                  <a:sym typeface="+mn-lt"/>
                </a:rPr>
                <a:t>案列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600" dirty="0" smtClean="0">
                  <a:cs typeface="+mn-ea"/>
                  <a:sym typeface="+mn-lt"/>
                </a:rPr>
                <a:t>上海仙鹤园墓园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065"/>
            <a:ext cx="11921067" cy="51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AEDFDC62-3408-4DF6-B372-29BF5C98496F}"/>
              </a:ext>
            </a:extLst>
          </p:cNvPr>
          <p:cNvSpPr txBox="1"/>
          <p:nvPr/>
        </p:nvSpPr>
        <p:spPr>
          <a:xfrm>
            <a:off x="1382038" y="683798"/>
            <a:ext cx="94274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200" b="1" dirty="0" smtClean="0">
                <a:cs typeface="+mn-ea"/>
                <a:sym typeface="+mn-lt"/>
              </a:rPr>
              <a:t>关于我们</a:t>
            </a: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由资深经验丰富的各类专业技术人才共同创办。专业为各大中小型企业提供网站建设、软件开发、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开发制作、网站设计、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UI/logo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品牌策划、硬件采购、综合布线、网络工程安装等服务。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全方位网络信息化专业服务公司，值得您的选择和信赖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高度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定制 从策略到运营，量身定制专属您的高端网站！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     精湛技术 拥有多年经验的平台开发技术！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 高端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设计 美院出身的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UI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设计师，让您的网站魅力四射，视觉惊艳！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 贴心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服务 不断修正服务导向，从满足预期到走向卓越！</a:t>
            </a:r>
          </a:p>
        </p:txBody>
      </p:sp>
    </p:spTree>
    <p:extLst>
      <p:ext uri="{BB962C8B-B14F-4D97-AF65-F5344CB8AC3E}">
        <p14:creationId xmlns:p14="http://schemas.microsoft.com/office/powerpoint/2010/main" val="24479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25B63634-84E7-419A-907E-1C09B85550F7}"/>
              </a:ext>
            </a:extLst>
          </p:cNvPr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15E9F809-5893-4E82-8FA7-D207F7640730}"/>
              </a:ext>
            </a:extLst>
          </p:cNvPr>
          <p:cNvSpPr/>
          <p:nvPr/>
        </p:nvSpPr>
        <p:spPr>
          <a:xfrm>
            <a:off x="6899563" y="1565563"/>
            <a:ext cx="5624946" cy="562494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D7F76ECF-3BC0-4621-8DBE-3B9D58CC3636}"/>
              </a:ext>
            </a:extLst>
          </p:cNvPr>
          <p:cNvSpPr/>
          <p:nvPr/>
        </p:nvSpPr>
        <p:spPr>
          <a:xfrm>
            <a:off x="7259781" y="1925781"/>
            <a:ext cx="4904510" cy="490451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893225D-2CF0-421E-B379-2BD9F8E43EC9}"/>
              </a:ext>
            </a:extLst>
          </p:cNvPr>
          <p:cNvSpPr/>
          <p:nvPr/>
        </p:nvSpPr>
        <p:spPr>
          <a:xfrm>
            <a:off x="7622806" y="2288806"/>
            <a:ext cx="4178461" cy="4178461"/>
          </a:xfrm>
          <a:custGeom>
            <a:avLst/>
            <a:gdLst>
              <a:gd name="connsiteX0" fmla="*/ 2089231 w 4178461"/>
              <a:gd name="connsiteY0" fmla="*/ 0 h 4178461"/>
              <a:gd name="connsiteX1" fmla="*/ 4178461 w 4178461"/>
              <a:gd name="connsiteY1" fmla="*/ 2089231 h 4178461"/>
              <a:gd name="connsiteX2" fmla="*/ 2089231 w 4178461"/>
              <a:gd name="connsiteY2" fmla="*/ 4178461 h 4178461"/>
              <a:gd name="connsiteX3" fmla="*/ 0 w 4178461"/>
              <a:gd name="connsiteY3" fmla="*/ 2089231 h 4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8461" h="4178461">
                <a:moveTo>
                  <a:pt x="2089231" y="0"/>
                </a:moveTo>
                <a:lnTo>
                  <a:pt x="4178461" y="2089231"/>
                </a:lnTo>
                <a:lnTo>
                  <a:pt x="2089231" y="4178461"/>
                </a:lnTo>
                <a:lnTo>
                  <a:pt x="0" y="208923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8485C39-DBD2-41E1-B87F-F3A2C8780F8C}"/>
              </a:ext>
            </a:extLst>
          </p:cNvPr>
          <p:cNvGrpSpPr/>
          <p:nvPr/>
        </p:nvGrpSpPr>
        <p:grpSpPr>
          <a:xfrm>
            <a:off x="11218947" y="708296"/>
            <a:ext cx="360000" cy="304800"/>
            <a:chOff x="11540836" y="599086"/>
            <a:chExt cx="360000" cy="3048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A9B5DC5-5128-4927-BDE1-571EE91A68A6}"/>
                </a:ext>
              </a:extLst>
            </p:cNvPr>
            <p:cNvCxnSpPr/>
            <p:nvPr/>
          </p:nvCxnSpPr>
          <p:spPr>
            <a:xfrm>
              <a:off x="11540836" y="5990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5A316B-78EA-4932-8D44-6800DCC545C3}"/>
                </a:ext>
              </a:extLst>
            </p:cNvPr>
            <p:cNvCxnSpPr/>
            <p:nvPr/>
          </p:nvCxnSpPr>
          <p:spPr>
            <a:xfrm>
              <a:off x="11540836" y="7514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A77C2C7-3139-4057-8C81-AC1A1CA72DEA}"/>
                </a:ext>
              </a:extLst>
            </p:cNvPr>
            <p:cNvCxnSpPr/>
            <p:nvPr/>
          </p:nvCxnSpPr>
          <p:spPr>
            <a:xfrm>
              <a:off x="11540836" y="9038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6C103EBE-E136-4334-86FC-FF5480615AB2}"/>
              </a:ext>
            </a:extLst>
          </p:cNvPr>
          <p:cNvSpPr txBox="1"/>
          <p:nvPr/>
        </p:nvSpPr>
        <p:spPr>
          <a:xfrm>
            <a:off x="742277" y="38389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上海沪琼网络科技有限公司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1D42E72-CAB0-414B-9C65-F445DC8D0979}"/>
              </a:ext>
            </a:extLst>
          </p:cNvPr>
          <p:cNvSpPr txBox="1"/>
          <p:nvPr/>
        </p:nvSpPr>
        <p:spPr>
          <a:xfrm>
            <a:off x="703805" y="1987166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cs typeface="+mn-ea"/>
                <a:sym typeface="+mn-lt"/>
              </a:rPr>
              <a:t>感谢观看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21307A2-C7C2-42DC-B637-3511775D77B9}"/>
              </a:ext>
            </a:extLst>
          </p:cNvPr>
          <p:cNvGrpSpPr/>
          <p:nvPr/>
        </p:nvGrpSpPr>
        <p:grpSpPr>
          <a:xfrm>
            <a:off x="862357" y="5541045"/>
            <a:ext cx="416937" cy="416935"/>
            <a:chOff x="891974" y="4415843"/>
            <a:chExt cx="450443" cy="450443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7FF6ED4-12D0-45FB-BD05-328A612A4324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8556C3DA-E2C1-4A2D-9A3F-D35FAA1D1712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11">
            <a:extLst>
              <a:ext uri="{FF2B5EF4-FFF2-40B4-BE49-F238E27FC236}">
                <a16:creationId xmlns:a16="http://schemas.microsoft.com/office/drawing/2014/main" id="{2FF77202-732C-48B6-B119-7519E474ACB9}"/>
              </a:ext>
            </a:extLst>
          </p:cNvPr>
          <p:cNvSpPr txBox="1"/>
          <p:nvPr/>
        </p:nvSpPr>
        <p:spPr>
          <a:xfrm>
            <a:off x="1351154" y="5580236"/>
            <a:ext cx="1620787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661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制作人：程良均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AA9E23E-1359-4D1C-8B47-581A2E69684D}"/>
              </a:ext>
            </a:extLst>
          </p:cNvPr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1DBEFC9-97D5-426D-8E2C-D45226B71B2E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4">
              <a:extLst>
                <a:ext uri="{FF2B5EF4-FFF2-40B4-BE49-F238E27FC236}">
                  <a16:creationId xmlns:a16="http://schemas.microsoft.com/office/drawing/2014/main" id="{519A6900-D882-4515-8BD2-579CC4E8D1C1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15">
            <a:extLst>
              <a:ext uri="{FF2B5EF4-FFF2-40B4-BE49-F238E27FC236}">
                <a16:creationId xmlns:a16="http://schemas.microsoft.com/office/drawing/2014/main" id="{3C10758A-D3F0-4644-9B1F-1C1DAD787050}"/>
              </a:ext>
            </a:extLst>
          </p:cNvPr>
          <p:cNvSpPr txBox="1"/>
          <p:nvPr/>
        </p:nvSpPr>
        <p:spPr>
          <a:xfrm>
            <a:off x="4353556" y="5580236"/>
            <a:ext cx="1825971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661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2022.06.08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7">
            <a:extLst>
              <a:ext uri="{FF2B5EF4-FFF2-40B4-BE49-F238E27FC236}">
                <a16:creationId xmlns:a16="http://schemas.microsoft.com/office/drawing/2014/main" id="{290E3EF6-D8ED-4961-B635-A06F9FB90985}"/>
              </a:ext>
            </a:extLst>
          </p:cNvPr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4" y="399492"/>
            <a:ext cx="2387301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49" grpId="0"/>
      <p:bldP spid="50" grpId="0"/>
      <p:bldP spid="55" grpId="0"/>
      <p:bldP spid="59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3015879" y="2995139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系统建设意义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9172755" y="5534561"/>
            <a:ext cx="301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One.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1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rot="2700000">
            <a:off x="5926577" y="3650985"/>
            <a:ext cx="2985994" cy="230007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8143623" y="1847575"/>
            <a:ext cx="3878235" cy="66308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1266206" y="2050229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1266207" y="3145771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1266207" y="4251844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1266207" y="5357917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111981" y="1798669"/>
            <a:ext cx="622476" cy="621874"/>
            <a:chOff x="5281342" y="2932112"/>
            <a:chExt cx="1643063" cy="1641475"/>
          </a:xfrm>
        </p:grpSpPr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>
              <a:spLocks/>
            </p:cNvSpPr>
            <p:nvPr/>
          </p:nvSpPr>
          <p:spPr bwMode="auto">
            <a:xfrm>
              <a:off x="5664842" y="3299618"/>
              <a:ext cx="876061" cy="90646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11981" y="2901170"/>
            <a:ext cx="622476" cy="621874"/>
            <a:chOff x="5281342" y="2932112"/>
            <a:chExt cx="1643063" cy="1641475"/>
          </a:xfrm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>
              <a:off x="5649642" y="3299619"/>
              <a:ext cx="906462" cy="906459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11981" y="4003671"/>
            <a:ext cx="622476" cy="621874"/>
            <a:chOff x="5281342" y="2932112"/>
            <a:chExt cx="1643063" cy="1641475"/>
          </a:xfrm>
        </p:grpSpPr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2"/>
            <p:cNvSpPr>
              <a:spLocks/>
            </p:cNvSpPr>
            <p:nvPr/>
          </p:nvSpPr>
          <p:spPr bwMode="auto">
            <a:xfrm>
              <a:off x="5649642" y="3299618"/>
              <a:ext cx="906462" cy="90646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111981" y="5106172"/>
            <a:ext cx="622476" cy="621874"/>
            <a:chOff x="5281342" y="2932112"/>
            <a:chExt cx="1643063" cy="1641475"/>
          </a:xfrm>
        </p:grpSpPr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22"/>
            <p:cNvSpPr>
              <a:spLocks/>
            </p:cNvSpPr>
            <p:nvPr/>
          </p:nvSpPr>
          <p:spPr bwMode="auto">
            <a:xfrm>
              <a:off x="5649642" y="3329408"/>
              <a:ext cx="906462" cy="846882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367225" y="1427364"/>
            <a:ext cx="4680000" cy="4680000"/>
          </a:xfrm>
          <a:custGeom>
            <a:avLst/>
            <a:gdLst>
              <a:gd name="connsiteX0" fmla="*/ 0 w 4680000"/>
              <a:gd name="connsiteY0" fmla="*/ 0 h 4680000"/>
              <a:gd name="connsiteX1" fmla="*/ 4680000 w 4680000"/>
              <a:gd name="connsiteY1" fmla="*/ 0 h 4680000"/>
              <a:gd name="connsiteX2" fmla="*/ 4680000 w 4680000"/>
              <a:gd name="connsiteY2" fmla="*/ 4680000 h 4680000"/>
              <a:gd name="connsiteX3" fmla="*/ 0 w 4680000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000" h="4680000">
                <a:moveTo>
                  <a:pt x="0" y="0"/>
                </a:moveTo>
                <a:lnTo>
                  <a:pt x="4680000" y="0"/>
                </a:lnTo>
                <a:lnTo>
                  <a:pt x="4680000" y="4680000"/>
                </a:lnTo>
                <a:lnTo>
                  <a:pt x="0" y="4680000"/>
                </a:lnTo>
                <a:close/>
              </a:path>
            </a:pathLst>
          </a:custGeom>
          <a:blipFill>
            <a:blip r:embed="rId3"/>
            <a:srcRect/>
            <a:stretch>
              <a:fillRect l="-24746" r="-246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45694" y="2932112"/>
            <a:ext cx="1643063" cy="1641475"/>
            <a:chOff x="5281342" y="2932112"/>
            <a:chExt cx="1643063" cy="1641475"/>
          </a:xfrm>
        </p:grpSpPr>
        <p:sp>
          <p:nvSpPr>
            <p:cNvPr id="17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22"/>
            <p:cNvSpPr>
              <a:spLocks/>
            </p:cNvSpPr>
            <p:nvPr/>
          </p:nvSpPr>
          <p:spPr bwMode="auto">
            <a:xfrm>
              <a:off x="5649642" y="3299618"/>
              <a:ext cx="906462" cy="906462"/>
            </a:xfrm>
            <a:custGeom>
              <a:avLst/>
              <a:gdLst>
                <a:gd name="T0" fmla="*/ 526677 w 290"/>
                <a:gd name="T1" fmla="*/ 355704 h 290"/>
                <a:gd name="T2" fmla="*/ 426451 w 290"/>
                <a:gd name="T3" fmla="*/ 365530 h 290"/>
                <a:gd name="T4" fmla="*/ 312469 w 290"/>
                <a:gd name="T5" fmla="*/ 249583 h 290"/>
                <a:gd name="T6" fmla="*/ 564016 w 290"/>
                <a:gd name="T7" fmla="*/ 98261 h 290"/>
                <a:gd name="T8" fmla="*/ 520782 w 290"/>
                <a:gd name="T9" fmla="*/ 55026 h 290"/>
                <a:gd name="T10" fmla="*/ 198487 w 290"/>
                <a:gd name="T11" fmla="*/ 137565 h 290"/>
                <a:gd name="T12" fmla="*/ 80574 w 290"/>
                <a:gd name="T13" fmla="*/ 17687 h 290"/>
                <a:gd name="T14" fmla="*/ 17687 w 290"/>
                <a:gd name="T15" fmla="*/ 17687 h 290"/>
                <a:gd name="T16" fmla="*/ 17687 w 290"/>
                <a:gd name="T17" fmla="*/ 80574 h 290"/>
                <a:gd name="T18" fmla="*/ 137565 w 290"/>
                <a:gd name="T19" fmla="*/ 198487 h 290"/>
                <a:gd name="T20" fmla="*/ 55026 w 290"/>
                <a:gd name="T21" fmla="*/ 520783 h 290"/>
                <a:gd name="T22" fmla="*/ 98261 w 290"/>
                <a:gd name="T23" fmla="*/ 564017 h 290"/>
                <a:gd name="T24" fmla="*/ 249582 w 290"/>
                <a:gd name="T25" fmla="*/ 312470 h 290"/>
                <a:gd name="T26" fmla="*/ 363565 w 290"/>
                <a:gd name="T27" fmla="*/ 426452 h 290"/>
                <a:gd name="T28" fmla="*/ 355704 w 290"/>
                <a:gd name="T29" fmla="*/ 528643 h 290"/>
                <a:gd name="T30" fmla="*/ 398938 w 290"/>
                <a:gd name="T31" fmla="*/ 569913 h 290"/>
                <a:gd name="T32" fmla="*/ 459860 w 290"/>
                <a:gd name="T33" fmla="*/ 459861 h 290"/>
                <a:gd name="T34" fmla="*/ 569912 w 290"/>
                <a:gd name="T35" fmla="*/ 398939 h 290"/>
                <a:gd name="T36" fmla="*/ 526677 w 290"/>
                <a:gd name="T37" fmla="*/ 355704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24175" y="1768185"/>
            <a:ext cx="3537444" cy="1149700"/>
            <a:chOff x="7523108" y="3331677"/>
            <a:chExt cx="3537444" cy="1149700"/>
          </a:xfrm>
        </p:grpSpPr>
        <p:sp>
          <p:nvSpPr>
            <p:cNvPr id="27" name="矩形 26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移动支付时代来临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3537444" cy="8399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随着互联网的应用发展，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IBM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提出智慧地球开始，智能化应用不断改变人们的生活，智能扫码支付已经是现代金融领域不可或缺的部分。建设智能扫码打印开票成为日常工作中不可或缺的环节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24175" y="2870685"/>
            <a:ext cx="3537444" cy="763697"/>
            <a:chOff x="7523108" y="3331677"/>
            <a:chExt cx="3537444" cy="763697"/>
          </a:xfrm>
        </p:grpSpPr>
        <p:sp>
          <p:nvSpPr>
            <p:cNvPr id="30" name="矩形 29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提升工作效率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353744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提升工作效率。综合评估，采用智能扫码功能，可以提高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30%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的工作效率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管理能力也会随着提高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30%.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24175" y="3973187"/>
            <a:ext cx="3537444" cy="763697"/>
            <a:chOff x="7523108" y="3331677"/>
            <a:chExt cx="3537444" cy="763697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降低错误率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353744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减少工作中出错率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全程自动流转，减少人工输入环节，将错误率降低至最低。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24175" y="5075688"/>
            <a:ext cx="3537444" cy="570695"/>
            <a:chOff x="7523108" y="3331677"/>
            <a:chExt cx="3537444" cy="570695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3478312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提高行业</a:t>
              </a: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竞争力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8" y="3641467"/>
              <a:ext cx="3537444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提高行业竞争力，提升品牌形象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6544" y="123221"/>
            <a:ext cx="6559743" cy="1377710"/>
            <a:chOff x="-6543" y="123221"/>
            <a:chExt cx="5409030" cy="1377710"/>
          </a:xfrm>
        </p:grpSpPr>
        <p:sp>
          <p:nvSpPr>
            <p:cNvPr id="39" name="等腰三角形 38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3" name="等腰三角形 5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034114" y="331380"/>
              <a:ext cx="4368373" cy="1169551"/>
              <a:chOff x="1034114" y="316866"/>
              <a:chExt cx="4368373" cy="116955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34115" y="316866"/>
                <a:ext cx="436761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 smtClean="0">
                    <a:latin typeface="+mn-lt"/>
                    <a:cs typeface="+mn-ea"/>
                    <a:sym typeface="+mn-lt"/>
                  </a:rPr>
                  <a:t>一、系统建设意义</a:t>
                </a:r>
                <a:r>
                  <a:rPr lang="en-US" altLang="zh-CN" sz="3500" dirty="0" smtClean="0">
                    <a:latin typeface="+mn-lt"/>
                    <a:cs typeface="+mn-ea"/>
                    <a:sym typeface="+mn-lt"/>
                  </a:rPr>
                  <a:t>-</a:t>
                </a:r>
                <a:r>
                  <a:rPr lang="zh-CN" altLang="en-US" sz="3500" dirty="0" smtClean="0">
                    <a:latin typeface="+mn-lt"/>
                    <a:cs typeface="+mn-ea"/>
                    <a:sym typeface="+mn-lt"/>
                  </a:rPr>
                  <a:t>好处</a:t>
                </a:r>
                <a:endParaRPr lang="zh-CN" altLang="en-US" sz="35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48" y="2291444"/>
            <a:ext cx="10632346" cy="4889416"/>
          </a:xfrm>
          <a:prstGeom prst="rect">
            <a:avLst/>
          </a:prstGeom>
        </p:spPr>
      </p:pic>
      <p:sp>
        <p:nvSpPr>
          <p:cNvPr id="13" name="MH_Title_1"/>
          <p:cNvSpPr/>
          <p:nvPr>
            <p:custDataLst>
              <p:tags r:id="rId2"/>
            </p:custDataLst>
          </p:nvPr>
        </p:nvSpPr>
        <p:spPr>
          <a:xfrm>
            <a:off x="4733479" y="2432769"/>
            <a:ext cx="2709242" cy="2711215"/>
          </a:xfrm>
          <a:prstGeom prst="donut">
            <a:avLst>
              <a:gd name="adj" fmla="val 6327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3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36010" y="3226840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门店类收费服务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6010" y="4355440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生活各类服务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04390" y="2304144"/>
            <a:ext cx="3060590" cy="570695"/>
            <a:chOff x="7523108" y="3331677"/>
            <a:chExt cx="3060590" cy="570695"/>
          </a:xfrm>
        </p:grpSpPr>
        <p:sp>
          <p:nvSpPr>
            <p:cNvPr id="17" name="矩形 16"/>
            <p:cNvSpPr/>
            <p:nvPr/>
          </p:nvSpPr>
          <p:spPr>
            <a:xfrm>
              <a:off x="8341724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在线办公业务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04390" y="3432744"/>
            <a:ext cx="3060590" cy="570695"/>
            <a:chOff x="7523108" y="3331677"/>
            <a:chExt cx="3060590" cy="570695"/>
          </a:xfrm>
        </p:grpSpPr>
        <p:sp>
          <p:nvSpPr>
            <p:cNvPr id="21" name="矩形 20"/>
            <p:cNvSpPr/>
            <p:nvPr/>
          </p:nvSpPr>
          <p:spPr>
            <a:xfrm>
              <a:off x="8341724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餐饮服务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6543" y="123221"/>
            <a:ext cx="8346210" cy="1377710"/>
            <a:chOff x="-6543" y="123221"/>
            <a:chExt cx="4105575" cy="1377710"/>
          </a:xfrm>
        </p:grpSpPr>
        <p:sp>
          <p:nvSpPr>
            <p:cNvPr id="24" name="等腰三角形 2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4115" y="331380"/>
              <a:ext cx="30649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一、系统建设意义</a:t>
              </a:r>
              <a:r>
                <a:rPr lang="en-US" altLang="zh-CN" sz="3500" dirty="0" smtClean="0">
                  <a:latin typeface="+mn-lt"/>
                  <a:cs typeface="+mn-ea"/>
                  <a:sym typeface="+mn-lt"/>
                </a:rPr>
                <a:t>-</a:t>
              </a:r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适用行业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84745" y="2278744"/>
            <a:ext cx="8222510" cy="3021238"/>
            <a:chOff x="1984745" y="2278744"/>
            <a:chExt cx="8222510" cy="3021238"/>
          </a:xfrm>
        </p:grpSpPr>
        <p:sp>
          <p:nvSpPr>
            <p:cNvPr id="32" name="MH_SubTitle_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133518" y="2278744"/>
              <a:ext cx="4073737" cy="537109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3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SubTitle_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84745" y="4762873"/>
              <a:ext cx="4079660" cy="537109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3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590831" y="2337490"/>
              <a:ext cx="2050552" cy="4286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大数据平台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0830" y="4849774"/>
              <a:ext cx="2050552" cy="4286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人工智能化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7" name="图片占位符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5" r="16675"/>
            <a:stretch>
              <a:fillRect/>
            </a:stretch>
          </p:blipFill>
          <p:spPr>
            <a:xfrm>
              <a:off x="4862286" y="2555649"/>
              <a:ext cx="2467428" cy="2467428"/>
            </a:xfrm>
            <a:custGeom>
              <a:avLst/>
              <a:gdLst>
                <a:gd name="connsiteX0" fmla="*/ 1233714 w 2467428"/>
                <a:gd name="connsiteY0" fmla="*/ 0 h 2467428"/>
                <a:gd name="connsiteX1" fmla="*/ 2467428 w 2467428"/>
                <a:gd name="connsiteY1" fmla="*/ 1233714 h 2467428"/>
                <a:gd name="connsiteX2" fmla="*/ 1233714 w 2467428"/>
                <a:gd name="connsiteY2" fmla="*/ 2467428 h 2467428"/>
                <a:gd name="connsiteX3" fmla="*/ 0 w 2467428"/>
                <a:gd name="connsiteY3" fmla="*/ 1233714 h 2467428"/>
                <a:gd name="connsiteX4" fmla="*/ 1233714 w 2467428"/>
                <a:gd name="connsiteY4" fmla="*/ 0 h 246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28" h="2467428">
                  <a:moveTo>
                    <a:pt x="1233714" y="0"/>
                  </a:moveTo>
                  <a:cubicBezTo>
                    <a:pt x="1915075" y="0"/>
                    <a:pt x="2467428" y="552353"/>
                    <a:pt x="2467428" y="1233714"/>
                  </a:cubicBezTo>
                  <a:cubicBezTo>
                    <a:pt x="2467428" y="1915075"/>
                    <a:pt x="1915075" y="2467428"/>
                    <a:pt x="1233714" y="2467428"/>
                  </a:cubicBezTo>
                  <a:cubicBezTo>
                    <a:pt x="552353" y="2467428"/>
                    <a:pt x="0" y="1915075"/>
                    <a:pt x="0" y="1233714"/>
                  </a:cubicBezTo>
                  <a:cubicBezTo>
                    <a:pt x="0" y="552353"/>
                    <a:pt x="552353" y="0"/>
                    <a:pt x="1233714" y="0"/>
                  </a:cubicBezTo>
                  <a:close/>
                </a:path>
              </a:pathLst>
            </a:cu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08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2962195" y="3004120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系统架构流程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9172755" y="5534561"/>
            <a:ext cx="301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TWO.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2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rot="2400000">
            <a:off x="5983585" y="2170989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2400000">
            <a:off x="5983585" y="2979447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rot="2400000">
            <a:off x="5983586" y="3787060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2400000">
            <a:off x="5983586" y="4592483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400000">
            <a:off x="5983587" y="5415585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21189" y="189178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1189" y="270316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21189" y="351455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21189" y="432593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21189" y="5137322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1" name="椭圆 7"/>
          <p:cNvSpPr/>
          <p:nvPr/>
        </p:nvSpPr>
        <p:spPr>
          <a:xfrm>
            <a:off x="5948713" y="2014193"/>
            <a:ext cx="294575" cy="304798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2" name="椭圆 8"/>
          <p:cNvSpPr/>
          <p:nvPr/>
        </p:nvSpPr>
        <p:spPr>
          <a:xfrm>
            <a:off x="5943602" y="2825578"/>
            <a:ext cx="304798" cy="30479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3" name="椭圆 9"/>
          <p:cNvSpPr/>
          <p:nvPr/>
        </p:nvSpPr>
        <p:spPr>
          <a:xfrm>
            <a:off x="5963653" y="3636963"/>
            <a:ext cx="264695" cy="304798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4" name="椭圆 10"/>
          <p:cNvSpPr/>
          <p:nvPr/>
        </p:nvSpPr>
        <p:spPr>
          <a:xfrm>
            <a:off x="5943602" y="4461900"/>
            <a:ext cx="304798" cy="277693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5" name="椭圆 11"/>
          <p:cNvSpPr/>
          <p:nvPr/>
        </p:nvSpPr>
        <p:spPr>
          <a:xfrm>
            <a:off x="5943602" y="5269752"/>
            <a:ext cx="304798" cy="284764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88064" y="1858423"/>
            <a:ext cx="3752474" cy="4431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用户出示微信或支付宝付款码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88028" y="3498563"/>
            <a:ext cx="3752474" cy="7940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支付</a:t>
            </a: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数据回写到用户业务数据库。全程无缝嵌入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788028" y="5232034"/>
            <a:ext cx="4097686" cy="443198"/>
            <a:chOff x="7523072" y="3492998"/>
            <a:chExt cx="4097686" cy="443198"/>
          </a:xfrm>
        </p:grpSpPr>
        <p:sp>
          <p:nvSpPr>
            <p:cNvPr id="24" name="矩形 23"/>
            <p:cNvSpPr/>
            <p:nvPr/>
          </p:nvSpPr>
          <p:spPr>
            <a:xfrm>
              <a:off x="7523072" y="3492998"/>
              <a:ext cx="3195521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完成支付</a:t>
              </a:r>
              <a:r>
                <a:rPr lang="en-US" altLang="zh-CN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开具发票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48762" y="2636556"/>
            <a:ext cx="4097650" cy="570695"/>
            <a:chOff x="7523108" y="3331677"/>
            <a:chExt cx="4097650" cy="570695"/>
          </a:xfrm>
        </p:grpSpPr>
        <p:sp>
          <p:nvSpPr>
            <p:cNvPr id="27" name="矩形 26"/>
            <p:cNvSpPr/>
            <p:nvPr/>
          </p:nvSpPr>
          <p:spPr>
            <a:xfrm>
              <a:off x="8685037" y="3331677"/>
              <a:ext cx="2935721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支付服务器处理支付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629295" y="4264918"/>
            <a:ext cx="3717117" cy="4431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</a:t>
            </a: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票打印服务器启动打印小票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6472018" y="210417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燕尾形 41"/>
          <p:cNvSpPr/>
          <p:nvPr/>
        </p:nvSpPr>
        <p:spPr>
          <a:xfrm flipH="1">
            <a:off x="5624293" y="291555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燕尾形 42"/>
          <p:cNvSpPr/>
          <p:nvPr/>
        </p:nvSpPr>
        <p:spPr>
          <a:xfrm>
            <a:off x="6472018" y="372694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燕尾形 43"/>
          <p:cNvSpPr/>
          <p:nvPr/>
        </p:nvSpPr>
        <p:spPr>
          <a:xfrm flipH="1">
            <a:off x="5624293" y="453832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6472018" y="534971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47" name="等腰三角形 46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34114" y="331380"/>
              <a:ext cx="4368373" cy="818176"/>
              <a:chOff x="1034114" y="316866"/>
              <a:chExt cx="4368373" cy="818176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034115" y="316866"/>
                <a:ext cx="3978152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 smtClean="0">
                    <a:latin typeface="+mn-lt"/>
                    <a:cs typeface="+mn-ea"/>
                    <a:sym typeface="+mn-lt"/>
                  </a:rPr>
                  <a:t>二、系统架构流程</a:t>
                </a:r>
                <a:endParaRPr lang="zh-CN" altLang="en-US" sz="35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  <p:bldP spid="4" grpId="0" animBg="1"/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676DF47-6D94-4C24-8BA9-154A0005BD07}"/>
              </a:ext>
            </a:extLst>
          </p:cNvPr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4B89DD2-22DC-44B0-84B5-B11FFB4047A3}"/>
              </a:ext>
            </a:extLst>
          </p:cNvPr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AB3C87-FC9A-43CF-8A48-13005B91838E}"/>
              </a:ext>
            </a:extLst>
          </p:cNvPr>
          <p:cNvSpPr txBox="1"/>
          <p:nvPr/>
        </p:nvSpPr>
        <p:spPr>
          <a:xfrm>
            <a:off x="3020516" y="2944873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系统配备设备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2FC7519-3058-48D8-ADC5-6CA7346FC92C}"/>
              </a:ext>
            </a:extLst>
          </p:cNvPr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THREE.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7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23941" y="3334360"/>
            <a:ext cx="9260627" cy="23776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2802" y="2714172"/>
            <a:ext cx="8406396" cy="3214010"/>
            <a:chOff x="3209925" y="2890839"/>
            <a:chExt cx="7482228" cy="2860675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209925" y="3295651"/>
              <a:ext cx="2751138" cy="2455863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>
              <a:normAutofit/>
            </a:bodyPr>
            <a:lstStyle/>
            <a:p>
              <a:pPr algn="ctr">
                <a:defRPr/>
              </a:pPr>
              <a:endParaRPr 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3"/>
              </p:custDataLst>
            </p:nvPr>
          </p:nvSpPr>
          <p:spPr>
            <a:xfrm>
              <a:off x="4387851" y="4241801"/>
              <a:ext cx="428625" cy="21431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4602163" y="4456114"/>
              <a:ext cx="0" cy="427037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MH_Other_3"/>
            <p:cNvSpPr txBox="1"/>
            <p:nvPr>
              <p:custDataLst>
                <p:tags r:id="rId5"/>
              </p:custDataLst>
            </p:nvPr>
          </p:nvSpPr>
          <p:spPr>
            <a:xfrm flipH="1">
              <a:off x="4289425" y="4019933"/>
              <a:ext cx="636588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4"/>
            <p:cNvSpPr/>
            <p:nvPr>
              <p:custDataLst>
                <p:tags r:id="rId6"/>
              </p:custDataLst>
            </p:nvPr>
          </p:nvSpPr>
          <p:spPr>
            <a:xfrm flipV="1">
              <a:off x="6078539" y="3332164"/>
              <a:ext cx="427037" cy="212725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79" name="MH_Other_5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6292850" y="2890839"/>
              <a:ext cx="0" cy="428625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MH_Other_6"/>
            <p:cNvSpPr txBox="1"/>
            <p:nvPr>
              <p:custDataLst>
                <p:tags r:id="rId8"/>
              </p:custDataLst>
            </p:nvPr>
          </p:nvSpPr>
          <p:spPr>
            <a:xfrm flipH="1">
              <a:off x="5989639" y="3386521"/>
              <a:ext cx="636587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9"/>
              </p:custDataLst>
            </p:nvPr>
          </p:nvSpPr>
          <p:spPr>
            <a:xfrm>
              <a:off x="7767639" y="4241801"/>
              <a:ext cx="427037" cy="21431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82" name="MH_Other_8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7980363" y="4456114"/>
              <a:ext cx="0" cy="427037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MH_Other_9"/>
            <p:cNvSpPr txBox="1"/>
            <p:nvPr>
              <p:custDataLst>
                <p:tags r:id="rId11"/>
              </p:custDataLst>
            </p:nvPr>
          </p:nvSpPr>
          <p:spPr>
            <a:xfrm flipH="1">
              <a:off x="7667625" y="4019933"/>
              <a:ext cx="636588" cy="4303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SubTitle_2"/>
            <p:cNvSpPr/>
            <p:nvPr>
              <p:custDataLst>
                <p:tags r:id="rId12"/>
              </p:custDataLst>
            </p:nvPr>
          </p:nvSpPr>
          <p:spPr>
            <a:xfrm>
              <a:off x="5243514" y="3733800"/>
              <a:ext cx="2065337" cy="762000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" fmla="*/ 1856544 w 2302409"/>
                <a:gd name="connsiteY0" fmla="*/ 1264 h 923709"/>
                <a:gd name="connsiteX1" fmla="*/ 2302409 w 2302409"/>
                <a:gd name="connsiteY1" fmla="*/ 371601 h 923709"/>
                <a:gd name="connsiteX2" fmla="*/ 1154885 w 2302409"/>
                <a:gd name="connsiteY2" fmla="*/ 923675 h 923709"/>
                <a:gd name="connsiteX3" fmla="*/ 0 w 2302409"/>
                <a:gd name="connsiteY3" fmla="*/ 387169 h 923709"/>
                <a:gd name="connsiteX4" fmla="*/ 459006 w 2302409"/>
                <a:gd name="connsiteY4" fmla="*/ 0 h 923709"/>
                <a:gd name="connsiteX5" fmla="*/ 1150684 w 2302409"/>
                <a:gd name="connsiteY5" fmla="*/ 302402 h 923709"/>
                <a:gd name="connsiteX6" fmla="*/ 1856544 w 2302409"/>
                <a:gd name="connsiteY6" fmla="*/ 1264 h 923709"/>
                <a:gd name="connsiteX0" fmla="*/ 1828835 w 2274700"/>
                <a:gd name="connsiteY0" fmla="*/ 1264 h 923747"/>
                <a:gd name="connsiteX1" fmla="*/ 2274700 w 2274700"/>
                <a:gd name="connsiteY1" fmla="*/ 371601 h 923747"/>
                <a:gd name="connsiteX2" fmla="*/ 1127176 w 2274700"/>
                <a:gd name="connsiteY2" fmla="*/ 923675 h 923747"/>
                <a:gd name="connsiteX3" fmla="*/ 0 w 2274700"/>
                <a:gd name="connsiteY3" fmla="*/ 397509 h 923747"/>
                <a:gd name="connsiteX4" fmla="*/ 431297 w 2274700"/>
                <a:gd name="connsiteY4" fmla="*/ 0 h 923747"/>
                <a:gd name="connsiteX5" fmla="*/ 1122975 w 2274700"/>
                <a:gd name="connsiteY5" fmla="*/ 302402 h 923747"/>
                <a:gd name="connsiteX6" fmla="*/ 1828835 w 2274700"/>
                <a:gd name="connsiteY6" fmla="*/ 1264 h 923747"/>
                <a:gd name="connsiteX0" fmla="*/ 1828835 w 2237755"/>
                <a:gd name="connsiteY0" fmla="*/ 1264 h 923747"/>
                <a:gd name="connsiteX1" fmla="*/ 2237755 w 2237755"/>
                <a:gd name="connsiteY1" fmla="*/ 371601 h 923747"/>
                <a:gd name="connsiteX2" fmla="*/ 1127176 w 2237755"/>
                <a:gd name="connsiteY2" fmla="*/ 923675 h 923747"/>
                <a:gd name="connsiteX3" fmla="*/ 0 w 2237755"/>
                <a:gd name="connsiteY3" fmla="*/ 397509 h 923747"/>
                <a:gd name="connsiteX4" fmla="*/ 431297 w 2237755"/>
                <a:gd name="connsiteY4" fmla="*/ 0 h 923747"/>
                <a:gd name="connsiteX5" fmla="*/ 1122975 w 2237755"/>
                <a:gd name="connsiteY5" fmla="*/ 302402 h 923747"/>
                <a:gd name="connsiteX6" fmla="*/ 1828835 w 2237755"/>
                <a:gd name="connsiteY6" fmla="*/ 1264 h 923747"/>
                <a:gd name="connsiteX0" fmla="*/ 1828835 w 2237755"/>
                <a:gd name="connsiteY0" fmla="*/ 1264 h 923678"/>
                <a:gd name="connsiteX1" fmla="*/ 2237755 w 2237755"/>
                <a:gd name="connsiteY1" fmla="*/ 392279 h 923678"/>
                <a:gd name="connsiteX2" fmla="*/ 1127176 w 2237755"/>
                <a:gd name="connsiteY2" fmla="*/ 923675 h 923678"/>
                <a:gd name="connsiteX3" fmla="*/ 0 w 2237755"/>
                <a:gd name="connsiteY3" fmla="*/ 397509 h 923678"/>
                <a:gd name="connsiteX4" fmla="*/ 431297 w 2237755"/>
                <a:gd name="connsiteY4" fmla="*/ 0 h 923678"/>
                <a:gd name="connsiteX5" fmla="*/ 1122975 w 2237755"/>
                <a:gd name="connsiteY5" fmla="*/ 302402 h 923678"/>
                <a:gd name="connsiteX6" fmla="*/ 1828835 w 2237755"/>
                <a:gd name="connsiteY6" fmla="*/ 1264 h 92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13"/>
              </p:custDataLst>
            </p:nvPr>
          </p:nvSpPr>
          <p:spPr>
            <a:xfrm>
              <a:off x="6596063" y="3295651"/>
              <a:ext cx="2749550" cy="2455863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>
              <a:normAutofit/>
            </a:bodyPr>
            <a:lstStyle/>
            <a:p>
              <a:pPr algn="ctr">
                <a:defRPr/>
              </a:pPr>
              <a:endParaRPr 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4"/>
            <p:cNvSpPr/>
            <p:nvPr>
              <p:custDataLst>
                <p:tags r:id="rId14"/>
              </p:custDataLst>
            </p:nvPr>
          </p:nvSpPr>
          <p:spPr>
            <a:xfrm flipV="1">
              <a:off x="9461841" y="3332164"/>
              <a:ext cx="427037" cy="212725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MH_Other_5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9676152" y="2890839"/>
              <a:ext cx="0" cy="428625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MH_Other_6"/>
            <p:cNvSpPr txBox="1"/>
            <p:nvPr>
              <p:custDataLst>
                <p:tags r:id="rId16"/>
              </p:custDataLst>
            </p:nvPr>
          </p:nvSpPr>
          <p:spPr>
            <a:xfrm flipH="1">
              <a:off x="9372941" y="3386521"/>
              <a:ext cx="636587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SubTitle_2"/>
            <p:cNvSpPr/>
            <p:nvPr>
              <p:custDataLst>
                <p:tags r:id="rId17"/>
              </p:custDataLst>
            </p:nvPr>
          </p:nvSpPr>
          <p:spPr>
            <a:xfrm>
              <a:off x="8626816" y="3733800"/>
              <a:ext cx="2065337" cy="762000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" fmla="*/ 1856544 w 2302409"/>
                <a:gd name="connsiteY0" fmla="*/ 1264 h 923709"/>
                <a:gd name="connsiteX1" fmla="*/ 2302409 w 2302409"/>
                <a:gd name="connsiteY1" fmla="*/ 371601 h 923709"/>
                <a:gd name="connsiteX2" fmla="*/ 1154885 w 2302409"/>
                <a:gd name="connsiteY2" fmla="*/ 923675 h 923709"/>
                <a:gd name="connsiteX3" fmla="*/ 0 w 2302409"/>
                <a:gd name="connsiteY3" fmla="*/ 387169 h 923709"/>
                <a:gd name="connsiteX4" fmla="*/ 459006 w 2302409"/>
                <a:gd name="connsiteY4" fmla="*/ 0 h 923709"/>
                <a:gd name="connsiteX5" fmla="*/ 1150684 w 2302409"/>
                <a:gd name="connsiteY5" fmla="*/ 302402 h 923709"/>
                <a:gd name="connsiteX6" fmla="*/ 1856544 w 2302409"/>
                <a:gd name="connsiteY6" fmla="*/ 1264 h 923709"/>
                <a:gd name="connsiteX0" fmla="*/ 1828835 w 2274700"/>
                <a:gd name="connsiteY0" fmla="*/ 1264 h 923747"/>
                <a:gd name="connsiteX1" fmla="*/ 2274700 w 2274700"/>
                <a:gd name="connsiteY1" fmla="*/ 371601 h 923747"/>
                <a:gd name="connsiteX2" fmla="*/ 1127176 w 2274700"/>
                <a:gd name="connsiteY2" fmla="*/ 923675 h 923747"/>
                <a:gd name="connsiteX3" fmla="*/ 0 w 2274700"/>
                <a:gd name="connsiteY3" fmla="*/ 397509 h 923747"/>
                <a:gd name="connsiteX4" fmla="*/ 431297 w 2274700"/>
                <a:gd name="connsiteY4" fmla="*/ 0 h 923747"/>
                <a:gd name="connsiteX5" fmla="*/ 1122975 w 2274700"/>
                <a:gd name="connsiteY5" fmla="*/ 302402 h 923747"/>
                <a:gd name="connsiteX6" fmla="*/ 1828835 w 2274700"/>
                <a:gd name="connsiteY6" fmla="*/ 1264 h 923747"/>
                <a:gd name="connsiteX0" fmla="*/ 1828835 w 2237755"/>
                <a:gd name="connsiteY0" fmla="*/ 1264 h 923747"/>
                <a:gd name="connsiteX1" fmla="*/ 2237755 w 2237755"/>
                <a:gd name="connsiteY1" fmla="*/ 371601 h 923747"/>
                <a:gd name="connsiteX2" fmla="*/ 1127176 w 2237755"/>
                <a:gd name="connsiteY2" fmla="*/ 923675 h 923747"/>
                <a:gd name="connsiteX3" fmla="*/ 0 w 2237755"/>
                <a:gd name="connsiteY3" fmla="*/ 397509 h 923747"/>
                <a:gd name="connsiteX4" fmla="*/ 431297 w 2237755"/>
                <a:gd name="connsiteY4" fmla="*/ 0 h 923747"/>
                <a:gd name="connsiteX5" fmla="*/ 1122975 w 2237755"/>
                <a:gd name="connsiteY5" fmla="*/ 302402 h 923747"/>
                <a:gd name="connsiteX6" fmla="*/ 1828835 w 2237755"/>
                <a:gd name="connsiteY6" fmla="*/ 1264 h 923747"/>
                <a:gd name="connsiteX0" fmla="*/ 1828835 w 2237755"/>
                <a:gd name="connsiteY0" fmla="*/ 1264 h 923678"/>
                <a:gd name="connsiteX1" fmla="*/ 2237755 w 2237755"/>
                <a:gd name="connsiteY1" fmla="*/ 392279 h 923678"/>
                <a:gd name="connsiteX2" fmla="*/ 1127176 w 2237755"/>
                <a:gd name="connsiteY2" fmla="*/ 923675 h 923678"/>
                <a:gd name="connsiteX3" fmla="*/ 0 w 2237755"/>
                <a:gd name="connsiteY3" fmla="*/ 397509 h 923678"/>
                <a:gd name="connsiteX4" fmla="*/ 431297 w 2237755"/>
                <a:gd name="connsiteY4" fmla="*/ 0 h 923678"/>
                <a:gd name="connsiteX5" fmla="*/ 1122975 w 2237755"/>
                <a:gd name="connsiteY5" fmla="*/ 302402 h 923678"/>
                <a:gd name="connsiteX6" fmla="*/ 1828835 w 2237755"/>
                <a:gd name="connsiteY6" fmla="*/ 1264 h 92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32893" y="1724795"/>
            <a:ext cx="3060590" cy="570695"/>
            <a:chOff x="7523108" y="3331677"/>
            <a:chExt cx="3060590" cy="570695"/>
          </a:xfrm>
        </p:grpSpPr>
        <p:sp>
          <p:nvSpPr>
            <p:cNvPr id="23" name="矩形 22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小票打印机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36269" y="1724795"/>
            <a:ext cx="3060590" cy="570695"/>
            <a:chOff x="7523108" y="3331677"/>
            <a:chExt cx="3060590" cy="570695"/>
          </a:xfrm>
        </p:grpSpPr>
        <p:sp>
          <p:nvSpPr>
            <p:cNvPr id="26" name="矩形 25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小票打印服务器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25809" y="5093770"/>
            <a:ext cx="3060590" cy="570695"/>
            <a:chOff x="7523108" y="3331677"/>
            <a:chExt cx="3060590" cy="570695"/>
          </a:xfrm>
        </p:grpSpPr>
        <p:sp>
          <p:nvSpPr>
            <p:cNvPr id="29" name="矩形 28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扫码盒子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120772" y="5093770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支付处理服务器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6543" y="123221"/>
            <a:ext cx="5122276" cy="969646"/>
            <a:chOff x="-6543" y="123221"/>
            <a:chExt cx="5122276" cy="969646"/>
          </a:xfrm>
        </p:grpSpPr>
        <p:sp>
          <p:nvSpPr>
            <p:cNvPr id="35" name="等腰三角形 3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34115" y="331380"/>
              <a:ext cx="408161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500" dirty="0" smtClean="0">
                  <a:latin typeface="+mn-lt"/>
                  <a:cs typeface="+mn-ea"/>
                  <a:sym typeface="+mn-lt"/>
                </a:rPr>
                <a:t>三、系统配套设备</a:t>
              </a:r>
              <a:endParaRPr lang="zh-CN" altLang="en-US" sz="3500" dirty="0">
                <a:latin typeface="+mn-lt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07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7072616365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LiuChBZh#"/>
  <p:tag name="MH_LAYOUT" val="SubTitleText"/>
  <p:tag name="MH" val="20170727153837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">
  <a:themeElements>
    <a:clrScheme name="自定义 33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521"/>
      </a:accent1>
      <a:accent2>
        <a:srgbClr val="FAA419"/>
      </a:accent2>
      <a:accent3>
        <a:srgbClr val="F26521"/>
      </a:accent3>
      <a:accent4>
        <a:srgbClr val="FAA419"/>
      </a:accent4>
      <a:accent5>
        <a:srgbClr val="F26521"/>
      </a:accent5>
      <a:accent6>
        <a:srgbClr val="FAA419"/>
      </a:accent6>
      <a:hlink>
        <a:srgbClr val="F26521"/>
      </a:hlink>
      <a:folHlink>
        <a:srgbClr val="BFBFBF"/>
      </a:folHlink>
    </a:clrScheme>
    <a:fontScheme name="gdpg5qia">
      <a:majorFont>
        <a:latin typeface="思源宋体"/>
        <a:ea typeface="思源宋体"/>
        <a:cs typeface=""/>
      </a:majorFont>
      <a:minorFont>
        <a:latin typeface="思源宋体"/>
        <a:ea typeface="思源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943</TotalTime>
  <Words>919</Words>
  <Application>Microsoft Office PowerPoint</Application>
  <PresentationFormat>宽屏</PresentationFormat>
  <Paragraphs>155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思源宋体</vt:lpstr>
      <vt:lpstr>宋体</vt:lpstr>
      <vt:lpstr>微软雅黑</vt:lpstr>
      <vt:lpstr>Arial</vt:lpstr>
      <vt:lpstr>Calibri</vt:lpstr>
      <vt:lpstr>Century Gothic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</dc:title>
  <dc:creator>Administrator</dc:creator>
  <cp:lastModifiedBy>james</cp:lastModifiedBy>
  <cp:revision>84</cp:revision>
  <dcterms:created xsi:type="dcterms:W3CDTF">2017-08-18T03:02:00Z</dcterms:created>
  <dcterms:modified xsi:type="dcterms:W3CDTF">2022-06-10T00:28:44Z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