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9" r:id="rId2"/>
    <p:sldId id="299" r:id="rId3"/>
    <p:sldId id="466" r:id="rId4"/>
    <p:sldId id="278" r:id="rId5"/>
    <p:sldId id="268" r:id="rId6"/>
    <p:sldId id="265" r:id="rId7"/>
    <p:sldId id="471" r:id="rId8"/>
    <p:sldId id="472" r:id="rId9"/>
    <p:sldId id="467" r:id="rId10"/>
    <p:sldId id="262" r:id="rId11"/>
    <p:sldId id="271" r:id="rId12"/>
    <p:sldId id="468" r:id="rId13"/>
    <p:sldId id="270" r:id="rId14"/>
    <p:sldId id="276" r:id="rId15"/>
    <p:sldId id="261" r:id="rId16"/>
    <p:sldId id="469" r:id="rId17"/>
    <p:sldId id="272" r:id="rId18"/>
    <p:sldId id="4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19"/>
    <a:srgbClr val="3A3A3A"/>
    <a:srgbClr val="F26521"/>
    <a:srgbClr val="F2F2F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898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18-4B5D-8331-C4DADD3D48E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898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8-4B5D-8331-C4DADD3D48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98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18-4B5D-8331-C4DADD3D48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98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18-4B5D-8331-C4DADD3D48E6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18-4B5D-8331-C4DADD3D4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E672-8C94-4E5C-A35C-A7A1FD6C6C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6A9B-126A-4E6D-AAF1-1109D096819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7885159-FE26-4D3B-AC82-394FFD4ADC34}" type="slidenum">
              <a:rPr lang="zh-CN" altLang="en-US" smtClean="0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835FA50-62AE-4F0E-9739-77E9D09823C2}" type="slidenum">
              <a:rPr lang="zh-CN" altLang="en-US" smtClean="0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5B6A-216D-4853-8823-8A6210AA10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E672-8C94-4E5C-A35C-A7A1FD6C6C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7DAC-B7C4-4562-991F-2B4481CA1F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A742B8BD-2DF1-4114-9775-958CEF11CBEF}" type="slidenum">
              <a:rPr lang="zh-CN" altLang="en-US" smtClean="0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367225" y="1427364"/>
            <a:ext cx="4680000" cy="4680000"/>
          </a:xfrm>
          <a:custGeom>
            <a:avLst/>
            <a:gdLst>
              <a:gd name="connsiteX0" fmla="*/ 0 w 4680000"/>
              <a:gd name="connsiteY0" fmla="*/ 0 h 4680000"/>
              <a:gd name="connsiteX1" fmla="*/ 4680000 w 4680000"/>
              <a:gd name="connsiteY1" fmla="*/ 0 h 4680000"/>
              <a:gd name="connsiteX2" fmla="*/ 4680000 w 4680000"/>
              <a:gd name="connsiteY2" fmla="*/ 4680000 h 4680000"/>
              <a:gd name="connsiteX3" fmla="*/ 0 w 4680000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000" h="4680000">
                <a:moveTo>
                  <a:pt x="0" y="0"/>
                </a:moveTo>
                <a:lnTo>
                  <a:pt x="4680000" y="0"/>
                </a:lnTo>
                <a:lnTo>
                  <a:pt x="4680000" y="4680000"/>
                </a:lnTo>
                <a:lnTo>
                  <a:pt x="0" y="468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560441"/>
            <a:ext cx="2868559" cy="5737121"/>
          </a:xfrm>
          <a:custGeom>
            <a:avLst/>
            <a:gdLst>
              <a:gd name="connsiteX0" fmla="*/ 0 w 2868559"/>
              <a:gd name="connsiteY0" fmla="*/ 0 h 5737121"/>
              <a:gd name="connsiteX1" fmla="*/ 2868559 w 2868559"/>
              <a:gd name="connsiteY1" fmla="*/ 2868561 h 5737121"/>
              <a:gd name="connsiteX2" fmla="*/ 0 w 2868559"/>
              <a:gd name="connsiteY2" fmla="*/ 5737121 h 57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559" h="5737121">
                <a:moveTo>
                  <a:pt x="0" y="0"/>
                </a:moveTo>
                <a:lnTo>
                  <a:pt x="2868559" y="2868561"/>
                </a:lnTo>
                <a:lnTo>
                  <a:pt x="0" y="573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3476569" y="3690464"/>
            <a:ext cx="5153701" cy="2008692"/>
          </a:xfrm>
          <a:custGeom>
            <a:avLst/>
            <a:gdLst>
              <a:gd name="connsiteX0" fmla="*/ 3282886 w 5153701"/>
              <a:gd name="connsiteY0" fmla="*/ 0 h 2008692"/>
              <a:gd name="connsiteX1" fmla="*/ 5153701 w 5153701"/>
              <a:gd name="connsiteY1" fmla="*/ 725628 h 2008692"/>
              <a:gd name="connsiteX2" fmla="*/ 1870815 w 5153701"/>
              <a:gd name="connsiteY2" fmla="*/ 2008692 h 2008692"/>
              <a:gd name="connsiteX3" fmla="*/ 0 w 5153701"/>
              <a:gd name="connsiteY3" fmla="*/ 1283064 h 200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3701" h="2008692">
                <a:moveTo>
                  <a:pt x="3282886" y="0"/>
                </a:moveTo>
                <a:lnTo>
                  <a:pt x="5153701" y="725628"/>
                </a:lnTo>
                <a:lnTo>
                  <a:pt x="1870815" y="2008692"/>
                </a:lnTo>
                <a:lnTo>
                  <a:pt x="0" y="1283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74713" y="1901289"/>
            <a:ext cx="4408487" cy="1489956"/>
          </a:xfrm>
          <a:custGeom>
            <a:avLst/>
            <a:gdLst>
              <a:gd name="connsiteX0" fmla="*/ 0 w 4408487"/>
              <a:gd name="connsiteY0" fmla="*/ 0 h 1489956"/>
              <a:gd name="connsiteX1" fmla="*/ 4408487 w 4408487"/>
              <a:gd name="connsiteY1" fmla="*/ 0 h 1489956"/>
              <a:gd name="connsiteX2" fmla="*/ 4408487 w 4408487"/>
              <a:gd name="connsiteY2" fmla="*/ 1489956 h 1489956"/>
              <a:gd name="connsiteX3" fmla="*/ 0 w 4408487"/>
              <a:gd name="connsiteY3" fmla="*/ 1489956 h 148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487" h="1489956">
                <a:moveTo>
                  <a:pt x="0" y="0"/>
                </a:moveTo>
                <a:lnTo>
                  <a:pt x="4408487" y="0"/>
                </a:lnTo>
                <a:lnTo>
                  <a:pt x="4408487" y="1489956"/>
                </a:lnTo>
                <a:lnTo>
                  <a:pt x="0" y="14899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62286" y="2555649"/>
            <a:ext cx="2467428" cy="2467428"/>
          </a:xfrm>
          <a:custGeom>
            <a:avLst/>
            <a:gdLst>
              <a:gd name="connsiteX0" fmla="*/ 1233714 w 2467428"/>
              <a:gd name="connsiteY0" fmla="*/ 0 h 2467428"/>
              <a:gd name="connsiteX1" fmla="*/ 2467428 w 2467428"/>
              <a:gd name="connsiteY1" fmla="*/ 1233714 h 2467428"/>
              <a:gd name="connsiteX2" fmla="*/ 1233714 w 2467428"/>
              <a:gd name="connsiteY2" fmla="*/ 2467428 h 2467428"/>
              <a:gd name="connsiteX3" fmla="*/ 0 w 2467428"/>
              <a:gd name="connsiteY3" fmla="*/ 1233714 h 2467428"/>
              <a:gd name="connsiteX4" fmla="*/ 1233714 w 2467428"/>
              <a:gd name="connsiteY4" fmla="*/ 0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8" h="2467428">
                <a:moveTo>
                  <a:pt x="1233714" y="0"/>
                </a:moveTo>
                <a:cubicBezTo>
                  <a:pt x="1915075" y="0"/>
                  <a:pt x="2467428" y="552353"/>
                  <a:pt x="2467428" y="1233714"/>
                </a:cubicBezTo>
                <a:cubicBezTo>
                  <a:pt x="2467428" y="1915075"/>
                  <a:pt x="1915075" y="2467428"/>
                  <a:pt x="1233714" y="2467428"/>
                </a:cubicBezTo>
                <a:cubicBezTo>
                  <a:pt x="552353" y="2467428"/>
                  <a:pt x="0" y="1915075"/>
                  <a:pt x="0" y="1233714"/>
                </a:cubicBezTo>
                <a:cubicBezTo>
                  <a:pt x="0" y="552353"/>
                  <a:pt x="552353" y="0"/>
                  <a:pt x="1233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096000" y="1987945"/>
            <a:ext cx="2324100" cy="3602835"/>
          </a:xfrm>
          <a:custGeom>
            <a:avLst/>
            <a:gdLst>
              <a:gd name="connsiteX0" fmla="*/ 0 w 2324100"/>
              <a:gd name="connsiteY0" fmla="*/ 0 h 3602835"/>
              <a:gd name="connsiteX1" fmla="*/ 2324100 w 2324100"/>
              <a:gd name="connsiteY1" fmla="*/ 0 h 3602835"/>
              <a:gd name="connsiteX2" fmla="*/ 2324100 w 2324100"/>
              <a:gd name="connsiteY2" fmla="*/ 3602835 h 3602835"/>
              <a:gd name="connsiteX3" fmla="*/ 0 w 2324100"/>
              <a:gd name="connsiteY3" fmla="*/ 3602835 h 36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3602835">
                <a:moveTo>
                  <a:pt x="0" y="0"/>
                </a:moveTo>
                <a:lnTo>
                  <a:pt x="2324100" y="0"/>
                </a:lnTo>
                <a:lnTo>
                  <a:pt x="2324100" y="3602835"/>
                </a:lnTo>
                <a:lnTo>
                  <a:pt x="0" y="36028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743950" y="1987945"/>
            <a:ext cx="2324100" cy="3602835"/>
          </a:xfrm>
          <a:custGeom>
            <a:avLst/>
            <a:gdLst>
              <a:gd name="connsiteX0" fmla="*/ 0 w 2324100"/>
              <a:gd name="connsiteY0" fmla="*/ 0 h 3602835"/>
              <a:gd name="connsiteX1" fmla="*/ 2324100 w 2324100"/>
              <a:gd name="connsiteY1" fmla="*/ 0 h 3602835"/>
              <a:gd name="connsiteX2" fmla="*/ 2324100 w 2324100"/>
              <a:gd name="connsiteY2" fmla="*/ 3602835 h 3602835"/>
              <a:gd name="connsiteX3" fmla="*/ 0 w 2324100"/>
              <a:gd name="connsiteY3" fmla="*/ 3602835 h 36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3602835">
                <a:moveTo>
                  <a:pt x="0" y="0"/>
                </a:moveTo>
                <a:lnTo>
                  <a:pt x="2324100" y="0"/>
                </a:lnTo>
                <a:lnTo>
                  <a:pt x="2324100" y="3602835"/>
                </a:lnTo>
                <a:lnTo>
                  <a:pt x="0" y="36028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0.jpeg"/><Relationship Id="rId5" Type="http://schemas.openxmlformats.org/officeDocument/2006/relationships/tags" Target="../tags/tag10.xml"/><Relationship Id="rId10" Type="http://schemas.openxmlformats.org/officeDocument/2006/relationships/image" Target="../media/image9.jpeg"/><Relationship Id="rId4" Type="http://schemas.openxmlformats.org/officeDocument/2006/relationships/tags" Target="../tags/tag9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6899563" y="1565563"/>
            <a:ext cx="5624946" cy="562494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7259781" y="1925781"/>
            <a:ext cx="4904510" cy="490451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7622806" y="2288806"/>
            <a:ext cx="4178461" cy="4178461"/>
          </a:xfrm>
          <a:custGeom>
            <a:avLst/>
            <a:gdLst>
              <a:gd name="connsiteX0" fmla="*/ 2089231 w 4178461"/>
              <a:gd name="connsiteY0" fmla="*/ 0 h 4178461"/>
              <a:gd name="connsiteX1" fmla="*/ 4178461 w 4178461"/>
              <a:gd name="connsiteY1" fmla="*/ 2089231 h 4178461"/>
              <a:gd name="connsiteX2" fmla="*/ 2089231 w 4178461"/>
              <a:gd name="connsiteY2" fmla="*/ 4178461 h 4178461"/>
              <a:gd name="connsiteX3" fmla="*/ 0 w 4178461"/>
              <a:gd name="connsiteY3" fmla="*/ 2089231 h 4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8461" h="4178461">
                <a:moveTo>
                  <a:pt x="2089231" y="0"/>
                </a:moveTo>
                <a:lnTo>
                  <a:pt x="4178461" y="2089231"/>
                </a:lnTo>
                <a:lnTo>
                  <a:pt x="2089231" y="4178461"/>
                </a:lnTo>
                <a:lnTo>
                  <a:pt x="0" y="208923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18947" y="708296"/>
            <a:ext cx="360000" cy="304800"/>
            <a:chOff x="11540836" y="599086"/>
            <a:chExt cx="360000" cy="3048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540836" y="5990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1540836" y="7514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1540836" y="9038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742277" y="3838925"/>
            <a:ext cx="416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适用于学校、培训机构、教育局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3805" y="1987166"/>
            <a:ext cx="69813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cs typeface="+mn-ea"/>
                <a:sym typeface="+mn-lt"/>
              </a:rPr>
              <a:t>智慧题库管理系统</a:t>
            </a:r>
            <a:endParaRPr lang="zh-CN" altLang="en-US" sz="6600" b="1" dirty="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57" name="椭圆 56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15"/>
          <p:cNvSpPr txBox="1"/>
          <p:nvPr/>
        </p:nvSpPr>
        <p:spPr>
          <a:xfrm>
            <a:off x="4353556" y="5580236"/>
            <a:ext cx="1825971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2022.01.23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7"/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1" y="250745"/>
            <a:ext cx="2387301" cy="584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49" grpId="0"/>
      <p:bldP spid="50" grpId="0"/>
      <p:bldP spid="59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rot="2400000">
            <a:off x="5983585" y="2170989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2400000">
            <a:off x="5983585" y="2979447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rot="2400000">
            <a:off x="5983586" y="3787060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2400000">
            <a:off x="5983586" y="4592483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400000">
            <a:off x="5983587" y="5415585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21189" y="189178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1189" y="270316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21189" y="351455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21189" y="432593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21189" y="5137322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1" name="椭圆 7"/>
          <p:cNvSpPr/>
          <p:nvPr/>
        </p:nvSpPr>
        <p:spPr>
          <a:xfrm>
            <a:off x="5948713" y="2014193"/>
            <a:ext cx="294575" cy="304798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2" name="椭圆 8"/>
          <p:cNvSpPr/>
          <p:nvPr/>
        </p:nvSpPr>
        <p:spPr>
          <a:xfrm>
            <a:off x="5943602" y="2825578"/>
            <a:ext cx="304798" cy="30479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3" name="椭圆 9"/>
          <p:cNvSpPr/>
          <p:nvPr/>
        </p:nvSpPr>
        <p:spPr>
          <a:xfrm>
            <a:off x="5963653" y="3636963"/>
            <a:ext cx="264695" cy="304798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4" name="椭圆 10"/>
          <p:cNvSpPr/>
          <p:nvPr/>
        </p:nvSpPr>
        <p:spPr>
          <a:xfrm>
            <a:off x="5943602" y="4461900"/>
            <a:ext cx="304798" cy="277693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5" name="椭圆 11"/>
          <p:cNvSpPr/>
          <p:nvPr/>
        </p:nvSpPr>
        <p:spPr>
          <a:xfrm>
            <a:off x="5943602" y="5269752"/>
            <a:ext cx="304798" cy="284764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788064" y="1825171"/>
            <a:ext cx="4097650" cy="570695"/>
            <a:chOff x="7523108" y="3331677"/>
            <a:chExt cx="4097650" cy="570695"/>
          </a:xfrm>
        </p:grpSpPr>
        <p:sp>
          <p:nvSpPr>
            <p:cNvPr id="18" name="矩形 17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智能化规范化管理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88064" y="3413861"/>
            <a:ext cx="4097650" cy="794064"/>
            <a:chOff x="7523108" y="3331677"/>
            <a:chExt cx="4097650" cy="794064"/>
          </a:xfrm>
        </p:grpSpPr>
        <p:sp>
          <p:nvSpPr>
            <p:cNvPr id="21" name="矩形 20"/>
            <p:cNvSpPr/>
            <p:nvPr/>
          </p:nvSpPr>
          <p:spPr>
            <a:xfrm>
              <a:off x="7523108" y="3331677"/>
              <a:ext cx="3661034" cy="7940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科技教育出版社定期或不定期对试题库进行更新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88063" y="5070713"/>
            <a:ext cx="4097651" cy="570695"/>
            <a:chOff x="7523107" y="3331677"/>
            <a:chExt cx="4097651" cy="570695"/>
          </a:xfrm>
        </p:grpSpPr>
        <p:sp>
          <p:nvSpPr>
            <p:cNvPr id="24" name="矩形 23"/>
            <p:cNvSpPr/>
            <p:nvPr/>
          </p:nvSpPr>
          <p:spPr>
            <a:xfrm>
              <a:off x="7523107" y="3331677"/>
              <a:ext cx="3893792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教师可根据自身要求选择组建试题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48762" y="2636556"/>
            <a:ext cx="4097650" cy="570695"/>
            <a:chOff x="7523108" y="3331677"/>
            <a:chExt cx="4097650" cy="570695"/>
          </a:xfrm>
        </p:grpSpPr>
        <p:sp>
          <p:nvSpPr>
            <p:cNvPr id="27" name="矩形 26"/>
            <p:cNvSpPr/>
            <p:nvPr/>
          </p:nvSpPr>
          <p:spPr>
            <a:xfrm>
              <a:off x="8510470" y="3331677"/>
              <a:ext cx="3110288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海量的数据供给选择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409765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104438" y="4264918"/>
            <a:ext cx="2241974" cy="7940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根据知识要点选择组成试卷题库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6472018" y="210417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燕尾形 41"/>
          <p:cNvSpPr/>
          <p:nvPr/>
        </p:nvSpPr>
        <p:spPr>
          <a:xfrm flipH="1">
            <a:off x="5624293" y="291555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燕尾形 42"/>
          <p:cNvSpPr/>
          <p:nvPr/>
        </p:nvSpPr>
        <p:spPr>
          <a:xfrm>
            <a:off x="6472018" y="372694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燕尾形 43"/>
          <p:cNvSpPr/>
          <p:nvPr/>
        </p:nvSpPr>
        <p:spPr>
          <a:xfrm flipH="1">
            <a:off x="5624293" y="453832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6472018" y="534971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6544" y="123221"/>
            <a:ext cx="6585981" cy="1408488"/>
            <a:chOff x="-6543" y="123221"/>
            <a:chExt cx="5409030" cy="1408488"/>
          </a:xfrm>
        </p:grpSpPr>
        <p:sp>
          <p:nvSpPr>
            <p:cNvPr id="47" name="等腰三角形 46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34114" y="331380"/>
              <a:ext cx="4368373" cy="1200329"/>
              <a:chOff x="1034114" y="316866"/>
              <a:chExt cx="4368373" cy="1200329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034115" y="316866"/>
                <a:ext cx="43683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600" dirty="0">
                    <a:cs typeface="+mn-ea"/>
                    <a:sym typeface="+mn-lt"/>
                  </a:rPr>
                  <a:t>智慧题库系统特色优势</a:t>
                </a:r>
                <a:endParaRPr lang="zh-CN" altLang="en-US" sz="35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  <p:bldP spid="4" grpId="0" animBg="1"/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902471">
            <a:off x="1628210" y="1485424"/>
            <a:ext cx="4763539" cy="2743486"/>
          </a:xfrm>
          <a:custGeom>
            <a:avLst/>
            <a:gdLst>
              <a:gd name="connsiteX0" fmla="*/ 2416037 w 4763539"/>
              <a:gd name="connsiteY0" fmla="*/ 328846 h 2743486"/>
              <a:gd name="connsiteX1" fmla="*/ 2934455 w 4763539"/>
              <a:gd name="connsiteY1" fmla="*/ 328846 h 2743486"/>
              <a:gd name="connsiteX2" fmla="*/ 3116200 w 4763539"/>
              <a:gd name="connsiteY2" fmla="*/ 168260 h 2743486"/>
              <a:gd name="connsiteX3" fmla="*/ 2989857 w 4763539"/>
              <a:gd name="connsiteY3" fmla="*/ 0 h 2743486"/>
              <a:gd name="connsiteX4" fmla="*/ 4763539 w 4763539"/>
              <a:gd name="connsiteY4" fmla="*/ 6751 h 2743486"/>
              <a:gd name="connsiteX5" fmla="*/ 4763539 w 4763539"/>
              <a:gd name="connsiteY5" fmla="*/ 2743486 h 2743486"/>
              <a:gd name="connsiteX6" fmla="*/ 0 w 4763539"/>
              <a:gd name="connsiteY6" fmla="*/ 2743486 h 2743486"/>
              <a:gd name="connsiteX7" fmla="*/ 2369729 w 4763539"/>
              <a:gd name="connsiteY7" fmla="*/ 808734 h 2743486"/>
              <a:gd name="connsiteX8" fmla="*/ 2416037 w 4763539"/>
              <a:gd name="connsiteY8" fmla="*/ 770110 h 27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3539" h="2743486">
                <a:moveTo>
                  <a:pt x="2416037" y="328846"/>
                </a:moveTo>
                <a:lnTo>
                  <a:pt x="2934455" y="328846"/>
                </a:lnTo>
                <a:lnTo>
                  <a:pt x="3116200" y="168260"/>
                </a:lnTo>
                <a:lnTo>
                  <a:pt x="2989857" y="0"/>
                </a:lnTo>
                <a:lnTo>
                  <a:pt x="4763539" y="6751"/>
                </a:lnTo>
                <a:lnTo>
                  <a:pt x="4763539" y="2743486"/>
                </a:lnTo>
                <a:lnTo>
                  <a:pt x="0" y="2743486"/>
                </a:lnTo>
                <a:cubicBezTo>
                  <a:pt x="692173" y="2108568"/>
                  <a:pt x="1579819" y="1453651"/>
                  <a:pt x="2369729" y="808734"/>
                </a:cubicBezTo>
                <a:lnTo>
                  <a:pt x="2416037" y="77011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902471">
            <a:off x="1628209" y="2857024"/>
            <a:ext cx="4763539" cy="2743486"/>
          </a:xfrm>
          <a:custGeom>
            <a:avLst/>
            <a:gdLst>
              <a:gd name="connsiteX0" fmla="*/ 2416037 w 4763539"/>
              <a:gd name="connsiteY0" fmla="*/ 328846 h 2743486"/>
              <a:gd name="connsiteX1" fmla="*/ 2934455 w 4763539"/>
              <a:gd name="connsiteY1" fmla="*/ 328846 h 2743486"/>
              <a:gd name="connsiteX2" fmla="*/ 3116200 w 4763539"/>
              <a:gd name="connsiteY2" fmla="*/ 168260 h 2743486"/>
              <a:gd name="connsiteX3" fmla="*/ 2989857 w 4763539"/>
              <a:gd name="connsiteY3" fmla="*/ 0 h 2743486"/>
              <a:gd name="connsiteX4" fmla="*/ 4763539 w 4763539"/>
              <a:gd name="connsiteY4" fmla="*/ 6751 h 2743486"/>
              <a:gd name="connsiteX5" fmla="*/ 4763539 w 4763539"/>
              <a:gd name="connsiteY5" fmla="*/ 2743486 h 2743486"/>
              <a:gd name="connsiteX6" fmla="*/ 0 w 4763539"/>
              <a:gd name="connsiteY6" fmla="*/ 2743486 h 2743486"/>
              <a:gd name="connsiteX7" fmla="*/ 2369729 w 4763539"/>
              <a:gd name="connsiteY7" fmla="*/ 808734 h 2743486"/>
              <a:gd name="connsiteX8" fmla="*/ 2416037 w 4763539"/>
              <a:gd name="connsiteY8" fmla="*/ 770110 h 27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3539" h="2743486">
                <a:moveTo>
                  <a:pt x="2416037" y="328846"/>
                </a:moveTo>
                <a:lnTo>
                  <a:pt x="2934455" y="328846"/>
                </a:lnTo>
                <a:lnTo>
                  <a:pt x="3116200" y="168260"/>
                </a:lnTo>
                <a:lnTo>
                  <a:pt x="2989857" y="0"/>
                </a:lnTo>
                <a:lnTo>
                  <a:pt x="4763539" y="6751"/>
                </a:lnTo>
                <a:lnTo>
                  <a:pt x="4763539" y="2743486"/>
                </a:lnTo>
                <a:lnTo>
                  <a:pt x="0" y="2743486"/>
                </a:lnTo>
                <a:cubicBezTo>
                  <a:pt x="692173" y="2108568"/>
                  <a:pt x="1579819" y="1453651"/>
                  <a:pt x="2369729" y="808734"/>
                </a:cubicBezTo>
                <a:lnTo>
                  <a:pt x="2416037" y="77011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902471">
            <a:off x="1628209" y="4292853"/>
            <a:ext cx="4763539" cy="2743486"/>
          </a:xfrm>
          <a:custGeom>
            <a:avLst/>
            <a:gdLst>
              <a:gd name="connsiteX0" fmla="*/ 2416037 w 4763539"/>
              <a:gd name="connsiteY0" fmla="*/ 328846 h 2743486"/>
              <a:gd name="connsiteX1" fmla="*/ 2934455 w 4763539"/>
              <a:gd name="connsiteY1" fmla="*/ 328846 h 2743486"/>
              <a:gd name="connsiteX2" fmla="*/ 3116200 w 4763539"/>
              <a:gd name="connsiteY2" fmla="*/ 168260 h 2743486"/>
              <a:gd name="connsiteX3" fmla="*/ 2989857 w 4763539"/>
              <a:gd name="connsiteY3" fmla="*/ 0 h 2743486"/>
              <a:gd name="connsiteX4" fmla="*/ 4763539 w 4763539"/>
              <a:gd name="connsiteY4" fmla="*/ 6751 h 2743486"/>
              <a:gd name="connsiteX5" fmla="*/ 4763539 w 4763539"/>
              <a:gd name="connsiteY5" fmla="*/ 2743486 h 2743486"/>
              <a:gd name="connsiteX6" fmla="*/ 0 w 4763539"/>
              <a:gd name="connsiteY6" fmla="*/ 2743486 h 2743486"/>
              <a:gd name="connsiteX7" fmla="*/ 2369729 w 4763539"/>
              <a:gd name="connsiteY7" fmla="*/ 808734 h 2743486"/>
              <a:gd name="connsiteX8" fmla="*/ 2416037 w 4763539"/>
              <a:gd name="connsiteY8" fmla="*/ 770110 h 27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3539" h="2743486">
                <a:moveTo>
                  <a:pt x="2416037" y="328846"/>
                </a:moveTo>
                <a:lnTo>
                  <a:pt x="2934455" y="328846"/>
                </a:lnTo>
                <a:lnTo>
                  <a:pt x="3116200" y="168260"/>
                </a:lnTo>
                <a:lnTo>
                  <a:pt x="2989857" y="0"/>
                </a:lnTo>
                <a:lnTo>
                  <a:pt x="4763539" y="6751"/>
                </a:lnTo>
                <a:lnTo>
                  <a:pt x="4763539" y="2743486"/>
                </a:lnTo>
                <a:lnTo>
                  <a:pt x="0" y="2743486"/>
                </a:lnTo>
                <a:cubicBezTo>
                  <a:pt x="692173" y="2108568"/>
                  <a:pt x="1579819" y="1453651"/>
                  <a:pt x="2369729" y="808734"/>
                </a:cubicBezTo>
                <a:lnTo>
                  <a:pt x="2416037" y="77011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rot="1902471">
            <a:off x="6949254" y="2539288"/>
            <a:ext cx="3454721" cy="4246174"/>
          </a:xfrm>
          <a:custGeom>
            <a:avLst/>
            <a:gdLst>
              <a:gd name="connsiteX0" fmla="*/ 0 w 3454721"/>
              <a:gd name="connsiteY0" fmla="*/ 0 h 4261769"/>
              <a:gd name="connsiteX1" fmla="*/ 3454721 w 3454721"/>
              <a:gd name="connsiteY1" fmla="*/ 0 h 4261769"/>
              <a:gd name="connsiteX2" fmla="*/ 3454721 w 3454721"/>
              <a:gd name="connsiteY2" fmla="*/ 4261769 h 4261769"/>
              <a:gd name="connsiteX3" fmla="*/ 0 w 3454721"/>
              <a:gd name="connsiteY3" fmla="*/ 4261769 h 4261769"/>
              <a:gd name="connsiteX4" fmla="*/ 0 w 3454721"/>
              <a:gd name="connsiteY4" fmla="*/ 0 h 4261769"/>
              <a:gd name="connsiteX0-1" fmla="*/ 0 w 3454721"/>
              <a:gd name="connsiteY0-2" fmla="*/ 24531 h 4286300"/>
              <a:gd name="connsiteX1-3" fmla="*/ 104332 w 3454721"/>
              <a:gd name="connsiteY1-4" fmla="*/ 0 h 4286300"/>
              <a:gd name="connsiteX2-5" fmla="*/ 3454721 w 3454721"/>
              <a:gd name="connsiteY2-6" fmla="*/ 24531 h 4286300"/>
              <a:gd name="connsiteX3-7" fmla="*/ 3454721 w 3454721"/>
              <a:gd name="connsiteY3-8" fmla="*/ 4286300 h 4286300"/>
              <a:gd name="connsiteX4-9" fmla="*/ 0 w 3454721"/>
              <a:gd name="connsiteY4-10" fmla="*/ 4286300 h 4286300"/>
              <a:gd name="connsiteX5" fmla="*/ 0 w 3454721"/>
              <a:gd name="connsiteY5" fmla="*/ 24531 h 4286300"/>
              <a:gd name="connsiteX0-11" fmla="*/ 0 w 3454721"/>
              <a:gd name="connsiteY0-12" fmla="*/ 4286300 h 4286300"/>
              <a:gd name="connsiteX1-13" fmla="*/ 104332 w 3454721"/>
              <a:gd name="connsiteY1-14" fmla="*/ 0 h 4286300"/>
              <a:gd name="connsiteX2-15" fmla="*/ 3454721 w 3454721"/>
              <a:gd name="connsiteY2-16" fmla="*/ 24531 h 4286300"/>
              <a:gd name="connsiteX3-17" fmla="*/ 3454721 w 3454721"/>
              <a:gd name="connsiteY3-18" fmla="*/ 4286300 h 4286300"/>
              <a:gd name="connsiteX4-19" fmla="*/ 0 w 3454721"/>
              <a:gd name="connsiteY4-20" fmla="*/ 4286300 h 428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4721" h="4286300">
                <a:moveTo>
                  <a:pt x="0" y="4286300"/>
                </a:moveTo>
                <a:lnTo>
                  <a:pt x="104332" y="0"/>
                </a:lnTo>
                <a:lnTo>
                  <a:pt x="3454721" y="24531"/>
                </a:lnTo>
                <a:lnTo>
                  <a:pt x="3454721" y="4286300"/>
                </a:lnTo>
                <a:lnTo>
                  <a:pt x="0" y="42863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39" name="矩形 37"/>
          <p:cNvSpPr/>
          <p:nvPr/>
        </p:nvSpPr>
        <p:spPr>
          <a:xfrm rot="1902471">
            <a:off x="9595417" y="2539289"/>
            <a:ext cx="3454721" cy="4246174"/>
          </a:xfrm>
          <a:custGeom>
            <a:avLst/>
            <a:gdLst>
              <a:gd name="connsiteX0" fmla="*/ 0 w 3454721"/>
              <a:gd name="connsiteY0" fmla="*/ 0 h 4261769"/>
              <a:gd name="connsiteX1" fmla="*/ 3454721 w 3454721"/>
              <a:gd name="connsiteY1" fmla="*/ 0 h 4261769"/>
              <a:gd name="connsiteX2" fmla="*/ 3454721 w 3454721"/>
              <a:gd name="connsiteY2" fmla="*/ 4261769 h 4261769"/>
              <a:gd name="connsiteX3" fmla="*/ 0 w 3454721"/>
              <a:gd name="connsiteY3" fmla="*/ 4261769 h 4261769"/>
              <a:gd name="connsiteX4" fmla="*/ 0 w 3454721"/>
              <a:gd name="connsiteY4" fmla="*/ 0 h 4261769"/>
              <a:gd name="connsiteX0-1" fmla="*/ 0 w 3454721"/>
              <a:gd name="connsiteY0-2" fmla="*/ 24531 h 4286300"/>
              <a:gd name="connsiteX1-3" fmla="*/ 104332 w 3454721"/>
              <a:gd name="connsiteY1-4" fmla="*/ 0 h 4286300"/>
              <a:gd name="connsiteX2-5" fmla="*/ 3454721 w 3454721"/>
              <a:gd name="connsiteY2-6" fmla="*/ 24531 h 4286300"/>
              <a:gd name="connsiteX3-7" fmla="*/ 3454721 w 3454721"/>
              <a:gd name="connsiteY3-8" fmla="*/ 4286300 h 4286300"/>
              <a:gd name="connsiteX4-9" fmla="*/ 0 w 3454721"/>
              <a:gd name="connsiteY4-10" fmla="*/ 4286300 h 4286300"/>
              <a:gd name="connsiteX5" fmla="*/ 0 w 3454721"/>
              <a:gd name="connsiteY5" fmla="*/ 24531 h 4286300"/>
              <a:gd name="connsiteX0-11" fmla="*/ 0 w 3454721"/>
              <a:gd name="connsiteY0-12" fmla="*/ 4286300 h 4286300"/>
              <a:gd name="connsiteX1-13" fmla="*/ 104332 w 3454721"/>
              <a:gd name="connsiteY1-14" fmla="*/ 0 h 4286300"/>
              <a:gd name="connsiteX2-15" fmla="*/ 3454721 w 3454721"/>
              <a:gd name="connsiteY2-16" fmla="*/ 24531 h 4286300"/>
              <a:gd name="connsiteX3-17" fmla="*/ 3454721 w 3454721"/>
              <a:gd name="connsiteY3-18" fmla="*/ 4286300 h 4286300"/>
              <a:gd name="connsiteX4-19" fmla="*/ 0 w 3454721"/>
              <a:gd name="connsiteY4-20" fmla="*/ 4286300 h 428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54721" h="4286300">
                <a:moveTo>
                  <a:pt x="0" y="4286300"/>
                </a:moveTo>
                <a:lnTo>
                  <a:pt x="104332" y="0"/>
                </a:lnTo>
                <a:lnTo>
                  <a:pt x="3454721" y="24531"/>
                </a:lnTo>
                <a:lnTo>
                  <a:pt x="3454721" y="4286300"/>
                </a:lnTo>
                <a:lnTo>
                  <a:pt x="0" y="42863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62743" y="1987945"/>
            <a:ext cx="4325256" cy="3602836"/>
            <a:chOff x="1262743" y="1987945"/>
            <a:chExt cx="4325256" cy="3602836"/>
          </a:xfrm>
        </p:grpSpPr>
        <p:grpSp>
          <p:nvGrpSpPr>
            <p:cNvPr id="2" name="组合 1"/>
            <p:cNvGrpSpPr/>
            <p:nvPr/>
          </p:nvGrpSpPr>
          <p:grpSpPr>
            <a:xfrm>
              <a:off x="1262743" y="1987945"/>
              <a:ext cx="4325256" cy="3602836"/>
              <a:chOff x="2396229" y="2417764"/>
              <a:chExt cx="3569596" cy="2973387"/>
            </a:xfrm>
          </p:grpSpPr>
          <p:sp>
            <p:nvSpPr>
              <p:cNvPr id="14" name="MH_Other_5"/>
              <p:cNvSpPr/>
              <p:nvPr>
                <p:custDataLst>
                  <p:tags r:id="rId2"/>
                </p:custDataLst>
              </p:nvPr>
            </p:nvSpPr>
            <p:spPr>
              <a:xfrm>
                <a:off x="3857625" y="3562350"/>
                <a:ext cx="2108200" cy="655638"/>
              </a:xfrm>
              <a:prstGeom prst="rightArrow">
                <a:avLst>
                  <a:gd name="adj1" fmla="val 72581"/>
                  <a:gd name="adj2" fmla="val 46774"/>
                </a:avLst>
              </a:prstGeom>
              <a:solidFill>
                <a:srgbClr val="F2F2F2"/>
              </a:solidFill>
              <a:ln w="6350" cmpd="sng"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>
                  <a:cs typeface="+mn-ea"/>
                  <a:sym typeface="+mn-lt"/>
                </a:endParaRPr>
              </a:p>
            </p:txBody>
          </p:sp>
          <p:sp>
            <p:nvSpPr>
              <p:cNvPr id="16" name="MH_Other_6"/>
              <p:cNvSpPr/>
              <p:nvPr>
                <p:custDataLst>
                  <p:tags r:id="rId3"/>
                </p:custDataLst>
              </p:nvPr>
            </p:nvSpPr>
            <p:spPr>
              <a:xfrm>
                <a:off x="3857625" y="4735514"/>
                <a:ext cx="2108200" cy="655637"/>
              </a:xfrm>
              <a:prstGeom prst="rightArrow">
                <a:avLst>
                  <a:gd name="adj1" fmla="val 72581"/>
                  <a:gd name="adj2" fmla="val 46774"/>
                </a:avLst>
              </a:prstGeom>
              <a:solidFill>
                <a:srgbClr val="F2F2F2"/>
              </a:solidFill>
              <a:ln w="6350" cmpd="sng"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>
                  <a:cs typeface="+mn-ea"/>
                  <a:sym typeface="+mn-lt"/>
                </a:endParaRPr>
              </a:p>
            </p:txBody>
          </p:sp>
          <p:sp>
            <p:nvSpPr>
              <p:cNvPr id="15" name="MH_SubTitle_2"/>
              <p:cNvSpPr/>
              <p:nvPr>
                <p:custDataLst>
                  <p:tags r:id="rId4"/>
                </p:custDataLst>
              </p:nvPr>
            </p:nvSpPr>
            <p:spPr>
              <a:xfrm>
                <a:off x="2396229" y="3562350"/>
                <a:ext cx="2762542" cy="655638"/>
              </a:xfrm>
              <a:prstGeom prst="rect">
                <a:avLst/>
              </a:prstGeom>
              <a:solidFill>
                <a:schemeClr val="accent2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2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MH_SubTitle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396230" y="4735514"/>
                <a:ext cx="2762544" cy="655637"/>
              </a:xfrm>
              <a:prstGeom prst="rect">
                <a:avLst/>
              </a:prstGeom>
              <a:solidFill>
                <a:schemeClr val="accent3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2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MH_Other_9"/>
              <p:cNvSpPr/>
              <p:nvPr>
                <p:custDataLst>
                  <p:tags r:id="rId6"/>
                </p:custDataLst>
              </p:nvPr>
            </p:nvSpPr>
            <p:spPr>
              <a:xfrm>
                <a:off x="3857625" y="2417764"/>
                <a:ext cx="2108200" cy="655637"/>
              </a:xfrm>
              <a:prstGeom prst="rightArrow">
                <a:avLst>
                  <a:gd name="adj1" fmla="val 72581"/>
                  <a:gd name="adj2" fmla="val 46774"/>
                </a:avLst>
              </a:prstGeom>
              <a:solidFill>
                <a:srgbClr val="F2F2F2"/>
              </a:solidFill>
              <a:ln w="6350" cmpd="sng"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>
                  <a:cs typeface="+mn-ea"/>
                  <a:sym typeface="+mn-lt"/>
                </a:endParaRPr>
              </a:p>
            </p:txBody>
          </p:sp>
          <p:sp>
            <p:nvSpPr>
              <p:cNvPr id="13" name="MH_Sub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2396230" y="2417764"/>
                <a:ext cx="2762544" cy="655637"/>
              </a:xfrm>
              <a:prstGeom prst="rect">
                <a:avLst/>
              </a:prstGeom>
              <a:solidFill>
                <a:schemeClr val="accent1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zh-CN" altLang="en-US" sz="2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356239" y="2099214"/>
              <a:ext cx="303796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56239" y="3487395"/>
              <a:ext cx="303796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56239" y="4899683"/>
              <a:ext cx="3037962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6096000" y="1987945"/>
            <a:ext cx="2324100" cy="3602835"/>
          </a:xfrm>
          <a:custGeom>
            <a:avLst/>
            <a:gdLst>
              <a:gd name="connsiteX0" fmla="*/ 0 w 2324100"/>
              <a:gd name="connsiteY0" fmla="*/ 0 h 3602835"/>
              <a:gd name="connsiteX1" fmla="*/ 2324100 w 2324100"/>
              <a:gd name="connsiteY1" fmla="*/ 0 h 3602835"/>
              <a:gd name="connsiteX2" fmla="*/ 2324100 w 2324100"/>
              <a:gd name="connsiteY2" fmla="*/ 3602835 h 3602835"/>
              <a:gd name="connsiteX3" fmla="*/ 0 w 2324100"/>
              <a:gd name="connsiteY3" fmla="*/ 3602835 h 36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3602835">
                <a:moveTo>
                  <a:pt x="0" y="0"/>
                </a:moveTo>
                <a:lnTo>
                  <a:pt x="2324100" y="0"/>
                </a:lnTo>
                <a:lnTo>
                  <a:pt x="2324100" y="3602835"/>
                </a:lnTo>
                <a:lnTo>
                  <a:pt x="0" y="3602835"/>
                </a:lnTo>
                <a:close/>
              </a:path>
            </a:pathLst>
          </a:custGeom>
          <a:blipFill>
            <a:blip r:embed="rId10"/>
            <a:srcRect/>
            <a:stretch>
              <a:fillRect l="-67087" r="-66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743950" y="1987945"/>
            <a:ext cx="2324100" cy="3602835"/>
          </a:xfrm>
          <a:custGeom>
            <a:avLst/>
            <a:gdLst>
              <a:gd name="connsiteX0" fmla="*/ 0 w 2324100"/>
              <a:gd name="connsiteY0" fmla="*/ 0 h 3602835"/>
              <a:gd name="connsiteX1" fmla="*/ 2324100 w 2324100"/>
              <a:gd name="connsiteY1" fmla="*/ 0 h 3602835"/>
              <a:gd name="connsiteX2" fmla="*/ 2324100 w 2324100"/>
              <a:gd name="connsiteY2" fmla="*/ 3602835 h 3602835"/>
              <a:gd name="connsiteX3" fmla="*/ 0 w 2324100"/>
              <a:gd name="connsiteY3" fmla="*/ 3602835 h 36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3602835">
                <a:moveTo>
                  <a:pt x="0" y="0"/>
                </a:moveTo>
                <a:lnTo>
                  <a:pt x="2324100" y="0"/>
                </a:lnTo>
                <a:lnTo>
                  <a:pt x="2324100" y="3602835"/>
                </a:lnTo>
                <a:lnTo>
                  <a:pt x="0" y="3602835"/>
                </a:lnTo>
                <a:close/>
              </a:path>
            </a:pathLst>
          </a:custGeom>
          <a:blipFill>
            <a:blip r:embed="rId11"/>
            <a:srcRect/>
            <a:stretch>
              <a:fillRect l="-67087" r="-66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56238" y="2056526"/>
            <a:ext cx="3260437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ea"/>
                <a:sym typeface="+mn-lt"/>
              </a:rPr>
              <a:t>我们会定期或不定期更新试题库，形成海量的资源</a:t>
            </a:r>
            <a:endParaRPr lang="en-US" altLang="zh-CN" sz="20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13955" y="3409460"/>
            <a:ext cx="3302718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ea"/>
                <a:sym typeface="+mn-lt"/>
              </a:rPr>
              <a:t>学校或培训机构名师也可往系统导入数据</a:t>
            </a:r>
            <a:endParaRPr lang="en-US" altLang="zh-CN" sz="20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28419" y="4805371"/>
            <a:ext cx="3561317" cy="709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ea"/>
                <a:sym typeface="+mn-lt"/>
              </a:rPr>
              <a:t>系统软件我们会定期进行更新，人工智能更完善，让功能更强大</a:t>
            </a:r>
            <a:endParaRPr lang="en-US" altLang="zh-CN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6543" y="123221"/>
            <a:ext cx="6167874" cy="1285377"/>
            <a:chOff x="-6543" y="123221"/>
            <a:chExt cx="4105575" cy="1285377"/>
          </a:xfrm>
        </p:grpSpPr>
        <p:sp>
          <p:nvSpPr>
            <p:cNvPr id="30" name="等腰三角形 29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34115" y="331380"/>
              <a:ext cx="30649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zh-CN" altLang="en-US" sz="3200" dirty="0">
                  <a:cs typeface="+mn-ea"/>
                  <a:sym typeface="+mn-lt"/>
                </a:rPr>
                <a:t>智慧题库系统特色优势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22" grpId="0" animBg="1"/>
      <p:bldP spid="23" grpId="0" animBg="1"/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993441" y="2829548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智慧题库系统功能介绍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THREE.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23941" y="3334360"/>
            <a:ext cx="9260627" cy="23776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2802" y="2714172"/>
            <a:ext cx="8406396" cy="3214010"/>
            <a:chOff x="3209925" y="2890839"/>
            <a:chExt cx="7482228" cy="2860675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209925" y="3295651"/>
              <a:ext cx="2751138" cy="2455863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>
              <a:normAutofit/>
            </a:bodyPr>
            <a:lstStyle/>
            <a:p>
              <a:pPr algn="ctr">
                <a:defRPr/>
              </a:pPr>
              <a:endParaRPr 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3"/>
              </p:custDataLst>
            </p:nvPr>
          </p:nvSpPr>
          <p:spPr>
            <a:xfrm>
              <a:off x="4387851" y="4241801"/>
              <a:ext cx="428625" cy="21431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4602163" y="4456114"/>
              <a:ext cx="0" cy="427037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MH_Other_3"/>
            <p:cNvSpPr txBox="1"/>
            <p:nvPr>
              <p:custDataLst>
                <p:tags r:id="rId5"/>
              </p:custDataLst>
            </p:nvPr>
          </p:nvSpPr>
          <p:spPr>
            <a:xfrm flipH="1">
              <a:off x="4289425" y="4019933"/>
              <a:ext cx="636588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4"/>
            <p:cNvSpPr/>
            <p:nvPr>
              <p:custDataLst>
                <p:tags r:id="rId6"/>
              </p:custDataLst>
            </p:nvPr>
          </p:nvSpPr>
          <p:spPr>
            <a:xfrm flipV="1">
              <a:off x="6078539" y="3332164"/>
              <a:ext cx="427037" cy="212725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79" name="MH_Other_5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6292850" y="2890839"/>
              <a:ext cx="0" cy="428625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MH_Other_6"/>
            <p:cNvSpPr txBox="1"/>
            <p:nvPr>
              <p:custDataLst>
                <p:tags r:id="rId8"/>
              </p:custDataLst>
            </p:nvPr>
          </p:nvSpPr>
          <p:spPr>
            <a:xfrm flipH="1">
              <a:off x="5989639" y="3386521"/>
              <a:ext cx="636587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9"/>
              </p:custDataLst>
            </p:nvPr>
          </p:nvSpPr>
          <p:spPr>
            <a:xfrm>
              <a:off x="7767639" y="4241801"/>
              <a:ext cx="427037" cy="21431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082" name="MH_Other_8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7980363" y="4456114"/>
              <a:ext cx="0" cy="427037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MH_Other_9"/>
            <p:cNvSpPr txBox="1"/>
            <p:nvPr>
              <p:custDataLst>
                <p:tags r:id="rId11"/>
              </p:custDataLst>
            </p:nvPr>
          </p:nvSpPr>
          <p:spPr>
            <a:xfrm flipH="1">
              <a:off x="7667625" y="4019933"/>
              <a:ext cx="636588" cy="4303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SubTitle_2"/>
            <p:cNvSpPr/>
            <p:nvPr>
              <p:custDataLst>
                <p:tags r:id="rId12"/>
              </p:custDataLst>
            </p:nvPr>
          </p:nvSpPr>
          <p:spPr>
            <a:xfrm>
              <a:off x="5243514" y="3733800"/>
              <a:ext cx="2065337" cy="762000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13"/>
              </p:custDataLst>
            </p:nvPr>
          </p:nvSpPr>
          <p:spPr>
            <a:xfrm>
              <a:off x="6596063" y="3295651"/>
              <a:ext cx="2749550" cy="2455863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>
              <a:normAutofit/>
            </a:bodyPr>
            <a:lstStyle/>
            <a:p>
              <a:pPr algn="ctr">
                <a:defRPr/>
              </a:pPr>
              <a:endParaRPr 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4"/>
            <p:cNvSpPr/>
            <p:nvPr>
              <p:custDataLst>
                <p:tags r:id="rId14"/>
              </p:custDataLst>
            </p:nvPr>
          </p:nvSpPr>
          <p:spPr>
            <a:xfrm flipV="1">
              <a:off x="9461841" y="3332164"/>
              <a:ext cx="427037" cy="212725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1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MH_Other_5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9676152" y="2890839"/>
              <a:ext cx="0" cy="428625"/>
            </a:xfrm>
            <a:prstGeom prst="line">
              <a:avLst/>
            </a:prstGeom>
            <a:noFill/>
            <a:ln w="25400" algn="ctr">
              <a:solidFill>
                <a:srgbClr val="D7D7D7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MH_Other_6"/>
            <p:cNvSpPr txBox="1"/>
            <p:nvPr>
              <p:custDataLst>
                <p:tags r:id="rId16"/>
              </p:custDataLst>
            </p:nvPr>
          </p:nvSpPr>
          <p:spPr>
            <a:xfrm flipH="1">
              <a:off x="9372941" y="3386521"/>
              <a:ext cx="636587" cy="43037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en-US" altLang="zh-CN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lang="zh-CN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SubTitle_2"/>
            <p:cNvSpPr/>
            <p:nvPr>
              <p:custDataLst>
                <p:tags r:id="rId17"/>
              </p:custDataLst>
            </p:nvPr>
          </p:nvSpPr>
          <p:spPr>
            <a:xfrm>
              <a:off x="8626816" y="3733800"/>
              <a:ext cx="2065337" cy="762000"/>
            </a:xfrm>
            <a:custGeom>
              <a:avLst/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32893" y="1724795"/>
            <a:ext cx="3060590" cy="570695"/>
            <a:chOff x="7523108" y="3331677"/>
            <a:chExt cx="3060590" cy="570695"/>
          </a:xfrm>
        </p:grpSpPr>
        <p:sp>
          <p:nvSpPr>
            <p:cNvPr id="23" name="矩形 22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数据导入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36269" y="1724795"/>
            <a:ext cx="3060590" cy="570695"/>
            <a:chOff x="7523108" y="3331677"/>
            <a:chExt cx="3060590" cy="570695"/>
          </a:xfrm>
        </p:grpSpPr>
        <p:sp>
          <p:nvSpPr>
            <p:cNvPr id="26" name="矩形 25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试题生成管理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25809" y="5093770"/>
            <a:ext cx="3060590" cy="570695"/>
            <a:chOff x="7523108" y="3331677"/>
            <a:chExt cx="3060590" cy="570695"/>
          </a:xfrm>
        </p:grpSpPr>
        <p:sp>
          <p:nvSpPr>
            <p:cNvPr id="29" name="矩形 28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题库管理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60987" y="5093770"/>
            <a:ext cx="3060590" cy="588805"/>
            <a:chOff x="7572631" y="3331677"/>
            <a:chExt cx="3060590" cy="588805"/>
          </a:xfrm>
        </p:grpSpPr>
        <p:sp>
          <p:nvSpPr>
            <p:cNvPr id="32" name="矩形 31"/>
            <p:cNvSpPr/>
            <p:nvPr/>
          </p:nvSpPr>
          <p:spPr>
            <a:xfrm>
              <a:off x="7932416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用户管理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72631" y="365957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6543" y="123221"/>
            <a:ext cx="6581910" cy="1408488"/>
            <a:chOff x="-6543" y="123221"/>
            <a:chExt cx="5613680" cy="1408488"/>
          </a:xfrm>
        </p:grpSpPr>
        <p:sp>
          <p:nvSpPr>
            <p:cNvPr id="35" name="等腰三角形 34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34114" y="331380"/>
              <a:ext cx="4573023" cy="1200329"/>
              <a:chOff x="1034114" y="316866"/>
              <a:chExt cx="4573023" cy="1200329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034115" y="316866"/>
                <a:ext cx="45730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r>
                  <a:rPr lang="zh-CN" altLang="en-US" sz="3600" dirty="0">
                    <a:cs typeface="+mn-ea"/>
                    <a:sym typeface="+mn-lt"/>
                  </a:rPr>
                  <a:t>智慧题库系统功能介绍</a:t>
                </a:r>
                <a:endParaRPr lang="zh-CN" altLang="en-US" sz="3600" dirty="0">
                  <a:solidFill>
                    <a:srgbClr val="FFC00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62840" y="1883895"/>
            <a:ext cx="5779632" cy="4199166"/>
            <a:chOff x="1869240" y="1695207"/>
            <a:chExt cx="5779632" cy="4199166"/>
          </a:xfrm>
        </p:grpSpPr>
        <p:sp>
          <p:nvSpPr>
            <p:cNvPr id="45" name="矩形 44"/>
            <p:cNvSpPr/>
            <p:nvPr/>
          </p:nvSpPr>
          <p:spPr>
            <a:xfrm rot="1800000">
              <a:off x="2703282" y="2999093"/>
              <a:ext cx="4945590" cy="289528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47" name="Group 3"/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158" name="Freeform 5"/>
              <p:cNvSpPr/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  <p:sp>
            <p:nvSpPr>
              <p:cNvPr id="159" name="Freeform 6"/>
              <p:cNvSpPr/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accent2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  <p:sp>
            <p:nvSpPr>
              <p:cNvPr id="160" name="Freeform 7"/>
              <p:cNvSpPr/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accent2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  <p:sp>
            <p:nvSpPr>
              <p:cNvPr id="161" name="Freeform 8"/>
              <p:cNvSpPr/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  <p:sp>
            <p:nvSpPr>
              <p:cNvPr id="162" name="Freeform 9"/>
              <p:cNvSpPr/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  <p:sp>
            <p:nvSpPr>
              <p:cNvPr id="163" name="Freeform 10"/>
              <p:cNvSpPr/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r-SA" sz="15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11"/>
              <p:cNvSpPr/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ar-SA" sz="3500">
                  <a:cs typeface="+mn-ea"/>
                  <a:sym typeface="+mn-lt"/>
                </a:endParaRPr>
              </a:p>
            </p:txBody>
          </p:sp>
        </p:grpSp>
        <p:sp>
          <p:nvSpPr>
            <p:cNvPr id="173" name="Freeform 196"/>
            <p:cNvSpPr/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301533" y="1941809"/>
            <a:ext cx="1600256" cy="1160791"/>
            <a:chOff x="6621202" y="2075543"/>
            <a:chExt cx="2314726" cy="1679052"/>
          </a:xfrm>
        </p:grpSpPr>
        <p:sp>
          <p:nvSpPr>
            <p:cNvPr id="85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87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圆角矩形 7"/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301533" y="3346911"/>
            <a:ext cx="1600256" cy="1160791"/>
            <a:chOff x="6621202" y="2075543"/>
            <a:chExt cx="2314726" cy="1679052"/>
          </a:xfrm>
        </p:grpSpPr>
        <p:sp>
          <p:nvSpPr>
            <p:cNvPr id="91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93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圆角矩形 7"/>
              <p:cNvSpPr/>
              <p:nvPr/>
            </p:nvSpPr>
            <p:spPr>
              <a:xfrm>
                <a:off x="6267543" y="2362294"/>
                <a:ext cx="666567" cy="666564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301533" y="4752013"/>
            <a:ext cx="1600256" cy="1160791"/>
            <a:chOff x="6621202" y="2075543"/>
            <a:chExt cx="2314726" cy="1679052"/>
          </a:xfrm>
        </p:grpSpPr>
        <p:sp>
          <p:nvSpPr>
            <p:cNvPr id="97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99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圆角矩形 7"/>
              <p:cNvSpPr/>
              <p:nvPr/>
            </p:nvSpPr>
            <p:spPr>
              <a:xfrm>
                <a:off x="6311393" y="2362293"/>
                <a:ext cx="578867" cy="666567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405455" y="2015612"/>
            <a:ext cx="3755853" cy="1628685"/>
            <a:chOff x="7523107" y="3331677"/>
            <a:chExt cx="3755853" cy="1628685"/>
          </a:xfrm>
        </p:grpSpPr>
        <p:sp>
          <p:nvSpPr>
            <p:cNvPr id="32" name="矩形 31"/>
            <p:cNvSpPr/>
            <p:nvPr/>
          </p:nvSpPr>
          <p:spPr>
            <a:xfrm>
              <a:off x="7523108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原创专业题库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23107" y="3641467"/>
              <a:ext cx="3755853" cy="13188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家出版社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100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个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命题研究专家独家提供原创试题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按照国家正规出版物标准“三审三校”严把质量关</a:t>
              </a:r>
            </a:p>
            <a:p>
              <a:pPr>
                <a:lnSpc>
                  <a:spcPct val="114000"/>
                </a:lnSpc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05455" y="3455098"/>
            <a:ext cx="3755853" cy="1383575"/>
            <a:chOff x="7523107" y="3331677"/>
            <a:chExt cx="3755853" cy="1383575"/>
          </a:xfrm>
        </p:grpSpPr>
        <p:sp>
          <p:nvSpPr>
            <p:cNvPr id="35" name="矩形 34"/>
            <p:cNvSpPr/>
            <p:nvPr/>
          </p:nvSpPr>
          <p:spPr>
            <a:xfrm>
              <a:off x="7523108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海量各科最新题库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23107" y="3641467"/>
              <a:ext cx="3755853" cy="10737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数百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万道各科最新试题供用户在线智能组卷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月更新量突破万道，保证试题时效性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试题全解全析，老师在组卷评卷的过程中省时省力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05455" y="4821951"/>
            <a:ext cx="3755853" cy="1383575"/>
            <a:chOff x="7523107" y="3331677"/>
            <a:chExt cx="3755853" cy="1383575"/>
          </a:xfrm>
        </p:grpSpPr>
        <p:sp>
          <p:nvSpPr>
            <p:cNvPr id="38" name="矩形 37"/>
            <p:cNvSpPr/>
            <p:nvPr/>
          </p:nvSpPr>
          <p:spPr>
            <a:xfrm>
              <a:off x="7523107" y="3331677"/>
              <a:ext cx="2667000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智能组卷、在线评测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23107" y="3641467"/>
              <a:ext cx="3755853" cy="10737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按照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学科、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知识点、难易度、分值设计科学归类试卷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线上根据答题结果和时间自动生成评测报告，并给出知识薄弱点分析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6543" y="123221"/>
            <a:ext cx="5409030" cy="1056639"/>
            <a:chOff x="-6543" y="123221"/>
            <a:chExt cx="5409030" cy="1056639"/>
          </a:xfrm>
        </p:grpSpPr>
        <p:sp>
          <p:nvSpPr>
            <p:cNvPr id="41" name="等腰三角形 40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034114" y="331380"/>
              <a:ext cx="4368373" cy="848480"/>
              <a:chOff x="1034114" y="316866"/>
              <a:chExt cx="4368373" cy="848480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034114" y="316866"/>
                <a:ext cx="4113530" cy="6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zh-CN" sz="3500" dirty="0">
                    <a:latin typeface="+mn-lt"/>
                    <a:cs typeface="+mn-ea"/>
                    <a:sym typeface="+mn-lt"/>
                  </a:rPr>
                  <a:t>云端海量专业题库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34114" y="834511"/>
                <a:ext cx="4368373" cy="33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 rot="1800000">
            <a:off x="5600671" y="3202787"/>
            <a:ext cx="4536634" cy="319081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61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3" name="图表 4"/>
          <p:cNvGraphicFramePr/>
          <p:nvPr/>
        </p:nvGraphicFramePr>
        <p:xfrm>
          <a:off x="3434577" y="2004734"/>
          <a:ext cx="5322843" cy="35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椭圆 29"/>
          <p:cNvSpPr/>
          <p:nvPr/>
        </p:nvSpPr>
        <p:spPr>
          <a:xfrm>
            <a:off x="4755043" y="2438399"/>
            <a:ext cx="2681910" cy="268191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200">
              <a:defRPr/>
            </a:pPr>
            <a:endParaRPr lang="zh-CN" altLang="en-US" sz="2700" kern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112" name="Group 242"/>
          <p:cNvGrpSpPr/>
          <p:nvPr/>
        </p:nvGrpSpPr>
        <p:grpSpPr>
          <a:xfrm>
            <a:off x="5448667" y="3247721"/>
            <a:ext cx="1294662" cy="987066"/>
            <a:chOff x="2908300" y="2946400"/>
            <a:chExt cx="447675" cy="341313"/>
          </a:xfrm>
          <a:solidFill>
            <a:schemeClr val="accent1"/>
          </a:solidFill>
        </p:grpSpPr>
        <p:sp>
          <p:nvSpPr>
            <p:cNvPr id="113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7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7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16097" y="2026799"/>
            <a:ext cx="2422746" cy="1362620"/>
            <a:chOff x="7523108" y="3331677"/>
            <a:chExt cx="2422746" cy="1362620"/>
          </a:xfrm>
        </p:grpSpPr>
        <p:sp>
          <p:nvSpPr>
            <p:cNvPr id="21" name="矩形 20"/>
            <p:cNvSpPr/>
            <p:nvPr/>
          </p:nvSpPr>
          <p:spPr>
            <a:xfrm>
              <a:off x="7703880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题库上传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2422746" cy="1052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无论是云端试题还是校内私有试题均支持现有</a:t>
              </a:r>
              <a:r>
                <a:rPr lang="en-US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word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文件上传的方式智能生成试题数据库</a:t>
              </a:r>
            </a:p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题库拥有多种权限，可设置公开、共享给他人和完全私有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16097" y="4386592"/>
            <a:ext cx="2422746" cy="1555025"/>
            <a:chOff x="7523108" y="3331677"/>
            <a:chExt cx="2422746" cy="1555025"/>
          </a:xfrm>
        </p:grpSpPr>
        <p:sp>
          <p:nvSpPr>
            <p:cNvPr id="24" name="矩形 23"/>
            <p:cNvSpPr/>
            <p:nvPr/>
          </p:nvSpPr>
          <p:spPr>
            <a:xfrm>
              <a:off x="7703880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线上学习与测试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2422746" cy="12452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系统支持试题上传时同时配套文字、视频等学习解析内容的上传</a:t>
              </a:r>
            </a:p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学生可线上通过手机电脑等终端或线下答题</a:t>
              </a:r>
            </a:p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学生可在试卷答题前后预习或补习这些配套内容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84636" y="2026799"/>
            <a:ext cx="2422746" cy="1362620"/>
            <a:chOff x="7523108" y="3331677"/>
            <a:chExt cx="2422746" cy="1362620"/>
          </a:xfrm>
        </p:grpSpPr>
        <p:sp>
          <p:nvSpPr>
            <p:cNvPr id="27" name="矩形 26"/>
            <p:cNvSpPr/>
            <p:nvPr/>
          </p:nvSpPr>
          <p:spPr>
            <a:xfrm>
              <a:off x="7523108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智能组卷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2422746" cy="1052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在云 端题库和私有题库的范围内，可按学科、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知识点、难易度、分值设计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自动生成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试卷</a:t>
              </a:r>
            </a:p>
            <a:p>
              <a:pPr algn="l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试卷可在线分发给学生也下载打印或共享给他人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84636" y="4386592"/>
            <a:ext cx="2422746" cy="1362620"/>
            <a:chOff x="7523108" y="3331677"/>
            <a:chExt cx="2422746" cy="1362620"/>
          </a:xfrm>
        </p:grpSpPr>
        <p:sp>
          <p:nvSpPr>
            <p:cNvPr id="31" name="矩形 30"/>
            <p:cNvSpPr/>
            <p:nvPr/>
          </p:nvSpPr>
          <p:spPr>
            <a:xfrm>
              <a:off x="7523108" y="3331677"/>
              <a:ext cx="2241974" cy="441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大数据分析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523108" y="3641467"/>
              <a:ext cx="2422746" cy="1052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根据学生答题情况自动评分，按题目属性给出相关建议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按周期对不同学生的历来答题情况进行汇总分析，针对知识薄弱项智能生成强化训练试卷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6543" y="123221"/>
            <a:ext cx="5455177" cy="1333499"/>
            <a:chOff x="-6543" y="123221"/>
            <a:chExt cx="5455177" cy="1333499"/>
          </a:xfrm>
        </p:grpSpPr>
        <p:sp>
          <p:nvSpPr>
            <p:cNvPr id="34" name="等腰三角形 3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034114" y="331380"/>
              <a:ext cx="4414520" cy="1125340"/>
              <a:chOff x="1034114" y="316866"/>
              <a:chExt cx="4414520" cy="112534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034114" y="316866"/>
                <a:ext cx="4414520" cy="6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>
                    <a:latin typeface="+mn-lt"/>
                    <a:cs typeface="+mn-ea"/>
                    <a:sym typeface="+mn-lt"/>
                  </a:rPr>
                  <a:t>智能组卷大数据分析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034114" y="834511"/>
                <a:ext cx="4368373" cy="60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cs typeface="+mn-ea"/>
                    <a:sym typeface="+mn-lt"/>
                  </a:rPr>
                  <a:t>以智能组卷为基础提供科学做题、系统复测、成绩分析和评价服务。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Graphic spid="3" grpId="0">
        <p:bldAsOne/>
      </p:bldGraphic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993441" y="2829548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智慧题库市场报价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7939669" y="5534561"/>
            <a:ext cx="425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FOUR.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1800000">
            <a:off x="1543105" y="1002787"/>
            <a:ext cx="11053097" cy="5635240"/>
          </a:xfrm>
          <a:custGeom>
            <a:avLst/>
            <a:gdLst>
              <a:gd name="connsiteX0" fmla="*/ 8782588 w 11053097"/>
              <a:gd name="connsiteY0" fmla="*/ 12326 h 5635240"/>
              <a:gd name="connsiteX1" fmla="*/ 9814570 w 11053097"/>
              <a:gd name="connsiteY1" fmla="*/ 0 h 5635240"/>
              <a:gd name="connsiteX2" fmla="*/ 11053097 w 11053097"/>
              <a:gd name="connsiteY2" fmla="*/ 2145190 h 5635240"/>
              <a:gd name="connsiteX3" fmla="*/ 11053097 w 11053097"/>
              <a:gd name="connsiteY3" fmla="*/ 5635240 h 5635240"/>
              <a:gd name="connsiteX4" fmla="*/ 0 w 11053097"/>
              <a:gd name="connsiteY4" fmla="*/ 5635240 h 563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97" h="5635240">
                <a:moveTo>
                  <a:pt x="8782588" y="12326"/>
                </a:moveTo>
                <a:lnTo>
                  <a:pt x="9814570" y="0"/>
                </a:lnTo>
                <a:lnTo>
                  <a:pt x="11053097" y="2145190"/>
                </a:lnTo>
                <a:lnTo>
                  <a:pt x="11053097" y="5635240"/>
                </a:lnTo>
                <a:lnTo>
                  <a:pt x="0" y="563524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72000"/>
                </a:schemeClr>
              </a:gs>
              <a:gs pos="75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75951"/>
              </p:ext>
            </p:extLst>
          </p:nvPr>
        </p:nvGraphicFramePr>
        <p:xfrm>
          <a:off x="874712" y="1354532"/>
          <a:ext cx="10442575" cy="3708662"/>
        </p:xfrm>
        <a:graphic>
          <a:graphicData uri="http://schemas.openxmlformats.org/drawingml/2006/table">
            <a:tbl>
              <a:tblPr firstRow="1" bandRow="1"/>
              <a:tblGrid>
                <a:gridCol w="205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638340421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3315113389"/>
                    </a:ext>
                  </a:extLst>
                </a:gridCol>
                <a:gridCol w="149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单位</a:t>
                      </a: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</a:t>
                      </a: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培训机构</a:t>
                      </a: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县、区、市教育局</a:t>
                      </a: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省级教育厅</a:t>
                      </a:r>
                      <a:endParaRPr lang="zh-CN" altLang="en-US" sz="21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市场</a:t>
                      </a: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报价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80,000.00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80,000.00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650,000.00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10,000,000.00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53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以上报价含每年题库数据更新！若不需要题库更新，只需要软件系统，报价如下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: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5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市场报价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终身授权</a:t>
                      </a: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80,000.00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/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/>
                </a:tc>
                <a:extLst>
                  <a:ext uri="{0D108BD9-81ED-4DB2-BD59-A6C34878D82A}">
                    <a16:rowId xmlns:a16="http://schemas.microsoft.com/office/drawing/2014/main" val="1726187906"/>
                  </a:ext>
                </a:extLst>
              </a:tr>
              <a:tr h="40965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以上报价只针对软件系统，终身授权，不提供题库数据</a:t>
                      </a:r>
                      <a:r>
                        <a:rPr lang="en-US" altLang="zh-CN" sz="19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endParaRPr lang="zh-CN" altLang="en-US" sz="19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673118"/>
                  </a:ext>
                </a:extLst>
              </a:tr>
              <a:tr h="614480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 panose="020F0302020204030204"/>
                          <a:ea typeface="微软雅黑 Light" panose="020B0502040204020203" charset="-122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本市场报价解释权归于上海沪琼网络科技有限公司</a:t>
                      </a:r>
                      <a:endParaRPr lang="zh-CN" alt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87" marB="6098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8" name="等腰三角形 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34114" y="331380"/>
              <a:ext cx="4368373" cy="818176"/>
              <a:chOff x="1034114" y="316866"/>
              <a:chExt cx="4368373" cy="81817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34115" y="316866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 smtClean="0">
                    <a:latin typeface="+mn-lt"/>
                    <a:cs typeface="+mn-ea"/>
                    <a:sym typeface="+mn-lt"/>
                  </a:rPr>
                  <a:t>市场报价</a:t>
                </a:r>
                <a:endParaRPr lang="zh-CN" altLang="en-US" sz="35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682836"/>
            <a:ext cx="12192000" cy="2175164"/>
          </a:xfrm>
          <a:prstGeom prst="rect">
            <a:avLst/>
          </a:pr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6899563" y="1565563"/>
            <a:ext cx="5624946" cy="562494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7259781" y="1925781"/>
            <a:ext cx="4904510" cy="490451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7622806" y="2288806"/>
            <a:ext cx="4178461" cy="4178461"/>
          </a:xfrm>
          <a:custGeom>
            <a:avLst/>
            <a:gdLst>
              <a:gd name="connsiteX0" fmla="*/ 2089231 w 4178461"/>
              <a:gd name="connsiteY0" fmla="*/ 0 h 4178461"/>
              <a:gd name="connsiteX1" fmla="*/ 4178461 w 4178461"/>
              <a:gd name="connsiteY1" fmla="*/ 2089231 h 4178461"/>
              <a:gd name="connsiteX2" fmla="*/ 2089231 w 4178461"/>
              <a:gd name="connsiteY2" fmla="*/ 4178461 h 4178461"/>
              <a:gd name="connsiteX3" fmla="*/ 0 w 4178461"/>
              <a:gd name="connsiteY3" fmla="*/ 2089231 h 41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8461" h="4178461">
                <a:moveTo>
                  <a:pt x="2089231" y="0"/>
                </a:moveTo>
                <a:lnTo>
                  <a:pt x="4178461" y="2089231"/>
                </a:lnTo>
                <a:lnTo>
                  <a:pt x="2089231" y="4178461"/>
                </a:lnTo>
                <a:lnTo>
                  <a:pt x="0" y="208923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18947" y="708296"/>
            <a:ext cx="360000" cy="304800"/>
            <a:chOff x="11540836" y="599086"/>
            <a:chExt cx="360000" cy="3048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540836" y="5990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1540836" y="7514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1540836" y="903886"/>
              <a:ext cx="36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703805" y="1987166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cs typeface="+mn-ea"/>
                <a:sym typeface="+mn-lt"/>
              </a:rPr>
              <a:t>感谢观看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862357" y="5541045"/>
            <a:ext cx="416937" cy="416935"/>
            <a:chOff x="891974" y="4415843"/>
            <a:chExt cx="450443" cy="450443"/>
          </a:xfrm>
        </p:grpSpPr>
        <p:sp>
          <p:nvSpPr>
            <p:cNvPr id="53" name="椭圆 52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11"/>
          <p:cNvSpPr txBox="1"/>
          <p:nvPr/>
        </p:nvSpPr>
        <p:spPr>
          <a:xfrm>
            <a:off x="1351154" y="5580236"/>
            <a:ext cx="1518195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制作人：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James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882879" y="5541045"/>
            <a:ext cx="416937" cy="416935"/>
            <a:chOff x="891974" y="4415843"/>
            <a:chExt cx="450443" cy="450443"/>
          </a:xfrm>
        </p:grpSpPr>
        <p:sp>
          <p:nvSpPr>
            <p:cNvPr id="57" name="椭圆 56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15"/>
          <p:cNvSpPr txBox="1"/>
          <p:nvPr/>
        </p:nvSpPr>
        <p:spPr>
          <a:xfrm>
            <a:off x="4353556" y="5580236"/>
            <a:ext cx="172337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2023.1.23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7"/>
          <p:cNvSpPr/>
          <p:nvPr/>
        </p:nvSpPr>
        <p:spPr>
          <a:xfrm>
            <a:off x="0" y="4685209"/>
            <a:ext cx="2185639" cy="622748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9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49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4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49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50" grpId="0"/>
      <p:bldP spid="55" grpId="0"/>
      <p:bldP spid="59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7"/>
          <p:cNvSpPr/>
          <p:nvPr/>
        </p:nvSpPr>
        <p:spPr>
          <a:xfrm rot="5400000">
            <a:off x="-1583575" y="-199206"/>
            <a:ext cx="4916574" cy="874712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椭圆 49"/>
          <p:cNvSpPr/>
          <p:nvPr/>
        </p:nvSpPr>
        <p:spPr>
          <a:xfrm>
            <a:off x="12809453" y="6358837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0"/>
          <p:cNvSpPr/>
          <p:nvPr/>
        </p:nvSpPr>
        <p:spPr>
          <a:xfrm flipH="1">
            <a:off x="12430153" y="6358837"/>
            <a:ext cx="301172" cy="300644"/>
          </a:xfrm>
          <a:custGeom>
            <a:avLst/>
            <a:gdLst>
              <a:gd name="connsiteX0" fmla="*/ 320385 w 604110"/>
              <a:gd name="connsiteY0" fmla="*/ 164550 h 603052"/>
              <a:gd name="connsiteX1" fmla="*/ 339813 w 604110"/>
              <a:gd name="connsiteY1" fmla="*/ 172569 h 603052"/>
              <a:gd name="connsiteX2" fmla="*/ 449654 w 604110"/>
              <a:gd name="connsiteY2" fmla="*/ 282231 h 603052"/>
              <a:gd name="connsiteX3" fmla="*/ 457617 w 604110"/>
              <a:gd name="connsiteY3" fmla="*/ 301558 h 603052"/>
              <a:gd name="connsiteX4" fmla="*/ 449654 w 604110"/>
              <a:gd name="connsiteY4" fmla="*/ 320886 h 603052"/>
              <a:gd name="connsiteX5" fmla="*/ 339813 w 604110"/>
              <a:gd name="connsiteY5" fmla="*/ 430548 h 603052"/>
              <a:gd name="connsiteX6" fmla="*/ 320316 w 604110"/>
              <a:gd name="connsiteY6" fmla="*/ 438635 h 603052"/>
              <a:gd name="connsiteX7" fmla="*/ 300957 w 604110"/>
              <a:gd name="connsiteY7" fmla="*/ 430548 h 603052"/>
              <a:gd name="connsiteX8" fmla="*/ 300957 w 604110"/>
              <a:gd name="connsiteY8" fmla="*/ 391892 h 603052"/>
              <a:gd name="connsiteX9" fmla="*/ 363841 w 604110"/>
              <a:gd name="connsiteY9" fmla="*/ 328974 h 603052"/>
              <a:gd name="connsiteX10" fmla="*/ 173954 w 604110"/>
              <a:gd name="connsiteY10" fmla="*/ 328974 h 603052"/>
              <a:gd name="connsiteX11" fmla="*/ 146494 w 604110"/>
              <a:gd name="connsiteY11" fmla="*/ 301558 h 603052"/>
              <a:gd name="connsiteX12" fmla="*/ 173954 w 604110"/>
              <a:gd name="connsiteY12" fmla="*/ 274143 h 603052"/>
              <a:gd name="connsiteX13" fmla="*/ 363978 w 604110"/>
              <a:gd name="connsiteY13" fmla="*/ 274143 h 603052"/>
              <a:gd name="connsiteX14" fmla="*/ 300957 w 604110"/>
              <a:gd name="connsiteY14" fmla="*/ 211225 h 603052"/>
              <a:gd name="connsiteX15" fmla="*/ 300957 w 604110"/>
              <a:gd name="connsiteY15" fmla="*/ 172569 h 603052"/>
              <a:gd name="connsiteX16" fmla="*/ 320385 w 604110"/>
              <a:gd name="connsiteY16" fmla="*/ 164550 h 603052"/>
              <a:gd name="connsiteX17" fmla="*/ 302055 w 604110"/>
              <a:gd name="connsiteY17" fmla="*/ 54823 h 603052"/>
              <a:gd name="connsiteX18" fmla="*/ 54919 w 604110"/>
              <a:gd name="connsiteY18" fmla="*/ 301526 h 603052"/>
              <a:gd name="connsiteX19" fmla="*/ 302055 w 604110"/>
              <a:gd name="connsiteY19" fmla="*/ 548229 h 603052"/>
              <a:gd name="connsiteX20" fmla="*/ 549191 w 604110"/>
              <a:gd name="connsiteY20" fmla="*/ 301526 h 603052"/>
              <a:gd name="connsiteX21" fmla="*/ 302055 w 604110"/>
              <a:gd name="connsiteY21" fmla="*/ 54823 h 603052"/>
              <a:gd name="connsiteX22" fmla="*/ 302055 w 604110"/>
              <a:gd name="connsiteY22" fmla="*/ 0 h 603052"/>
              <a:gd name="connsiteX23" fmla="*/ 604110 w 604110"/>
              <a:gd name="connsiteY23" fmla="*/ 301526 h 603052"/>
              <a:gd name="connsiteX24" fmla="*/ 302055 w 604110"/>
              <a:gd name="connsiteY24" fmla="*/ 603052 h 603052"/>
              <a:gd name="connsiteX25" fmla="*/ 0 w 604110"/>
              <a:gd name="connsiteY25" fmla="*/ 301526 h 603052"/>
              <a:gd name="connsiteX26" fmla="*/ 302055 w 604110"/>
              <a:gd name="connsiteY26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10" h="603052">
                <a:moveTo>
                  <a:pt x="320385" y="164550"/>
                </a:moveTo>
                <a:cubicBezTo>
                  <a:pt x="327422" y="164550"/>
                  <a:pt x="334458" y="167223"/>
                  <a:pt x="339813" y="172569"/>
                </a:cubicBezTo>
                <a:lnTo>
                  <a:pt x="449654" y="282231"/>
                </a:lnTo>
                <a:cubicBezTo>
                  <a:pt x="454734" y="287302"/>
                  <a:pt x="457617" y="294293"/>
                  <a:pt x="457617" y="301558"/>
                </a:cubicBezTo>
                <a:cubicBezTo>
                  <a:pt x="457617" y="308824"/>
                  <a:pt x="454734" y="315814"/>
                  <a:pt x="449654" y="320886"/>
                </a:cubicBezTo>
                <a:lnTo>
                  <a:pt x="339813" y="430548"/>
                </a:lnTo>
                <a:cubicBezTo>
                  <a:pt x="334458" y="436031"/>
                  <a:pt x="327319" y="438635"/>
                  <a:pt x="320316" y="438635"/>
                </a:cubicBezTo>
                <a:cubicBezTo>
                  <a:pt x="313314" y="438635"/>
                  <a:pt x="306312" y="436031"/>
                  <a:pt x="300957" y="430548"/>
                </a:cubicBezTo>
                <a:cubicBezTo>
                  <a:pt x="290248" y="419856"/>
                  <a:pt x="290248" y="402584"/>
                  <a:pt x="300957" y="391892"/>
                </a:cubicBezTo>
                <a:lnTo>
                  <a:pt x="363841" y="328974"/>
                </a:lnTo>
                <a:lnTo>
                  <a:pt x="173954" y="328974"/>
                </a:lnTo>
                <a:cubicBezTo>
                  <a:pt x="158714" y="328974"/>
                  <a:pt x="146494" y="316774"/>
                  <a:pt x="146494" y="301558"/>
                </a:cubicBezTo>
                <a:cubicBezTo>
                  <a:pt x="146494" y="286480"/>
                  <a:pt x="158714" y="274143"/>
                  <a:pt x="173954" y="274143"/>
                </a:cubicBezTo>
                <a:lnTo>
                  <a:pt x="363978" y="274143"/>
                </a:lnTo>
                <a:lnTo>
                  <a:pt x="300957" y="211225"/>
                </a:lnTo>
                <a:cubicBezTo>
                  <a:pt x="290248" y="200533"/>
                  <a:pt x="290248" y="183261"/>
                  <a:pt x="300957" y="172569"/>
                </a:cubicBezTo>
                <a:cubicBezTo>
                  <a:pt x="306312" y="167223"/>
                  <a:pt x="313349" y="164550"/>
                  <a:pt x="320385" y="164550"/>
                </a:cubicBezTo>
                <a:close/>
                <a:moveTo>
                  <a:pt x="302055" y="54823"/>
                </a:moveTo>
                <a:cubicBezTo>
                  <a:pt x="165718" y="54823"/>
                  <a:pt x="54919" y="165428"/>
                  <a:pt x="54919" y="301526"/>
                </a:cubicBezTo>
                <a:cubicBezTo>
                  <a:pt x="54919" y="437624"/>
                  <a:pt x="165718" y="548229"/>
                  <a:pt x="302055" y="548229"/>
                </a:cubicBezTo>
                <a:cubicBezTo>
                  <a:pt x="438392" y="548229"/>
                  <a:pt x="549191" y="437624"/>
                  <a:pt x="549191" y="301526"/>
                </a:cubicBezTo>
                <a:cubicBezTo>
                  <a:pt x="549191" y="165428"/>
                  <a:pt x="438392" y="54823"/>
                  <a:pt x="302055" y="54823"/>
                </a:cubicBezTo>
                <a:close/>
                <a:moveTo>
                  <a:pt x="302055" y="0"/>
                </a:moveTo>
                <a:cubicBezTo>
                  <a:pt x="468597" y="0"/>
                  <a:pt x="604110" y="135275"/>
                  <a:pt x="604110" y="301526"/>
                </a:cubicBezTo>
                <a:cubicBezTo>
                  <a:pt x="604110" y="467777"/>
                  <a:pt x="468597" y="603052"/>
                  <a:pt x="302055" y="603052"/>
                </a:cubicBezTo>
                <a:cubicBezTo>
                  <a:pt x="135513" y="603052"/>
                  <a:pt x="0" y="467777"/>
                  <a:pt x="0" y="301526"/>
                </a:cubicBezTo>
                <a:cubicBezTo>
                  <a:pt x="0" y="135275"/>
                  <a:pt x="135513" y="0"/>
                  <a:pt x="302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93663" y="1953850"/>
            <a:ext cx="6623625" cy="724057"/>
            <a:chOff x="2204270" y="458879"/>
            <a:chExt cx="6623625" cy="724057"/>
          </a:xfrm>
        </p:grpSpPr>
        <p:sp>
          <p:nvSpPr>
            <p:cNvPr id="16" name="文本框 15"/>
            <p:cNvSpPr txBox="1"/>
            <p:nvPr/>
          </p:nvSpPr>
          <p:spPr>
            <a:xfrm>
              <a:off x="2204270" y="458879"/>
              <a:ext cx="4153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r>
                <a:rPr lang="en-US" altLang="zh-CN" sz="2800" b="1" dirty="0" smtClean="0">
                  <a:cs typeface="+mn-ea"/>
                  <a:sym typeface="+mn-lt"/>
                </a:rPr>
                <a:t>.</a:t>
              </a:r>
              <a:r>
                <a:rPr lang="zh-CN" altLang="en-US" sz="2800" b="1" dirty="0" smtClean="0">
                  <a:cs typeface="+mn-ea"/>
                  <a:sym typeface="+mn-lt"/>
                </a:rPr>
                <a:t>智慧题库管理系统简介</a:t>
              </a:r>
              <a:endParaRPr lang="zh-CN" altLang="en-US" sz="2800" b="1" dirty="0">
                <a:solidFill>
                  <a:srgbClr val="FFC00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04270" y="922031"/>
              <a:ext cx="6623625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3663" y="2932029"/>
            <a:ext cx="6623625" cy="724057"/>
            <a:chOff x="2204270" y="458879"/>
            <a:chExt cx="6623625" cy="724057"/>
          </a:xfrm>
        </p:grpSpPr>
        <p:sp>
          <p:nvSpPr>
            <p:cNvPr id="22" name="文本框 21"/>
            <p:cNvSpPr txBox="1"/>
            <p:nvPr/>
          </p:nvSpPr>
          <p:spPr>
            <a:xfrm>
              <a:off x="2204270" y="458879"/>
              <a:ext cx="4153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r>
                <a:rPr lang="en-US" altLang="zh-CN" sz="2800" b="1" dirty="0" smtClean="0">
                  <a:cs typeface="+mn-ea"/>
                  <a:sym typeface="+mn-lt"/>
                </a:rPr>
                <a:t>.</a:t>
              </a:r>
              <a:r>
                <a:rPr lang="zh-CN" altLang="en-US" sz="2800" b="1" dirty="0">
                  <a:cs typeface="+mn-ea"/>
                  <a:sym typeface="+mn-lt"/>
                </a:rPr>
                <a:t>智慧</a:t>
              </a:r>
              <a:r>
                <a:rPr lang="zh-CN" altLang="en-US" sz="2800" b="1" dirty="0" smtClean="0">
                  <a:cs typeface="+mn-ea"/>
                  <a:sym typeface="+mn-lt"/>
                </a:rPr>
                <a:t>题库系统特色优势</a:t>
              </a:r>
              <a:endParaRPr lang="zh-CN" altLang="en-US" sz="2800" b="1" dirty="0">
                <a:solidFill>
                  <a:srgbClr val="FFC00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204270" y="922031"/>
              <a:ext cx="6623625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3663" y="3910208"/>
            <a:ext cx="6623625" cy="724057"/>
            <a:chOff x="2204270" y="458879"/>
            <a:chExt cx="6623625" cy="724057"/>
          </a:xfrm>
        </p:grpSpPr>
        <p:sp>
          <p:nvSpPr>
            <p:cNvPr id="25" name="文本框 24"/>
            <p:cNvSpPr txBox="1"/>
            <p:nvPr/>
          </p:nvSpPr>
          <p:spPr>
            <a:xfrm>
              <a:off x="2204270" y="458879"/>
              <a:ext cx="4153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r>
                <a:rPr lang="en-US" altLang="zh-CN" sz="2800" b="1" dirty="0" smtClean="0">
                  <a:cs typeface="+mn-ea"/>
                  <a:sym typeface="+mn-lt"/>
                </a:rPr>
                <a:t>.</a:t>
              </a:r>
              <a:r>
                <a:rPr lang="zh-CN" altLang="en-US" sz="2800" b="1" dirty="0" smtClean="0">
                  <a:cs typeface="+mn-ea"/>
                  <a:sym typeface="+mn-lt"/>
                </a:rPr>
                <a:t>智慧题库系统功能介绍</a:t>
              </a:r>
              <a:endParaRPr lang="zh-CN" altLang="en-US" sz="2800" b="1" dirty="0">
                <a:solidFill>
                  <a:srgbClr val="FFC00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04270" y="922031"/>
              <a:ext cx="6623625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93663" y="4888388"/>
            <a:ext cx="6623625" cy="724057"/>
            <a:chOff x="2204270" y="458879"/>
            <a:chExt cx="6623625" cy="724057"/>
          </a:xfrm>
        </p:grpSpPr>
        <p:sp>
          <p:nvSpPr>
            <p:cNvPr id="28" name="文本框 27"/>
            <p:cNvSpPr txBox="1"/>
            <p:nvPr/>
          </p:nvSpPr>
          <p:spPr>
            <a:xfrm>
              <a:off x="2204270" y="458879"/>
              <a:ext cx="34323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r>
                <a:rPr lang="en-US" altLang="zh-CN" sz="2800" b="1" dirty="0" smtClean="0">
                  <a:cs typeface="+mn-ea"/>
                  <a:sym typeface="+mn-lt"/>
                </a:rPr>
                <a:t>.</a:t>
              </a:r>
              <a:r>
                <a:rPr lang="zh-CN" altLang="en-US" sz="2800" b="1" dirty="0" smtClean="0">
                  <a:cs typeface="+mn-ea"/>
                  <a:sym typeface="+mn-lt"/>
                </a:rPr>
                <a:t>智慧题库市场报价</a:t>
              </a:r>
              <a:endParaRPr lang="zh-CN" altLang="en-US" sz="2800" b="1" dirty="0">
                <a:solidFill>
                  <a:srgbClr val="FFC00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204270" y="922031"/>
              <a:ext cx="6623625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7"/>
          <p:cNvSpPr/>
          <p:nvPr/>
        </p:nvSpPr>
        <p:spPr>
          <a:xfrm rot="5400000">
            <a:off x="-771994" y="2004493"/>
            <a:ext cx="4916574" cy="874712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46780" y="3728260"/>
            <a:ext cx="423952" cy="2530218"/>
            <a:chOff x="10776112" y="1053971"/>
            <a:chExt cx="423952" cy="2530218"/>
          </a:xfrm>
        </p:grpSpPr>
        <p:sp>
          <p:nvSpPr>
            <p:cNvPr id="32" name="文本框 31"/>
            <p:cNvSpPr txBox="1"/>
            <p:nvPr/>
          </p:nvSpPr>
          <p:spPr>
            <a:xfrm rot="5400000">
              <a:off x="9722979" y="2107104"/>
              <a:ext cx="2530218" cy="423951"/>
            </a:xfrm>
            <a:custGeom>
              <a:avLst/>
              <a:gdLst/>
              <a:ahLst/>
              <a:cxnLst/>
              <a:rect l="l" t="t" r="r" b="b"/>
              <a:pathLst>
                <a:path w="2530218" h="423951">
                  <a:moveTo>
                    <a:pt x="2274475" y="82046"/>
                  </a:moveTo>
                  <a:lnTo>
                    <a:pt x="2283805" y="10153"/>
                  </a:lnTo>
                  <a:lnTo>
                    <a:pt x="2530218" y="10153"/>
                  </a:lnTo>
                  <a:lnTo>
                    <a:pt x="2521437" y="82046"/>
                  </a:lnTo>
                  <a:lnTo>
                    <a:pt x="2437303" y="82046"/>
                  </a:lnTo>
                  <a:lnTo>
                    <a:pt x="2391971" y="413798"/>
                  </a:lnTo>
                  <a:lnTo>
                    <a:pt x="2316733" y="413798"/>
                  </a:lnTo>
                  <a:lnTo>
                    <a:pt x="2362065" y="82046"/>
                  </a:lnTo>
                  <a:close/>
                  <a:moveTo>
                    <a:pt x="1862479" y="413798"/>
                  </a:moveTo>
                  <a:lnTo>
                    <a:pt x="1917077" y="10153"/>
                  </a:lnTo>
                  <a:lnTo>
                    <a:pt x="1983212" y="10153"/>
                  </a:lnTo>
                  <a:lnTo>
                    <a:pt x="2128778" y="284555"/>
                  </a:lnTo>
                  <a:lnTo>
                    <a:pt x="2166272" y="10153"/>
                  </a:lnTo>
                  <a:lnTo>
                    <a:pt x="2240215" y="10153"/>
                  </a:lnTo>
                  <a:lnTo>
                    <a:pt x="2185339" y="413798"/>
                  </a:lnTo>
                  <a:lnTo>
                    <a:pt x="2120619" y="413798"/>
                  </a:lnTo>
                  <a:lnTo>
                    <a:pt x="1973132" y="136378"/>
                  </a:lnTo>
                  <a:lnTo>
                    <a:pt x="1935226" y="413798"/>
                  </a:lnTo>
                  <a:close/>
                  <a:moveTo>
                    <a:pt x="1562021" y="413798"/>
                  </a:moveTo>
                  <a:lnTo>
                    <a:pt x="1617175" y="10153"/>
                  </a:lnTo>
                  <a:lnTo>
                    <a:pt x="1834227" y="10153"/>
                  </a:lnTo>
                  <a:lnTo>
                    <a:pt x="1824932" y="81772"/>
                  </a:lnTo>
                  <a:lnTo>
                    <a:pt x="1684087" y="81772"/>
                  </a:lnTo>
                  <a:lnTo>
                    <a:pt x="1672510" y="165190"/>
                  </a:lnTo>
                  <a:lnTo>
                    <a:pt x="1814097" y="165190"/>
                  </a:lnTo>
                  <a:lnTo>
                    <a:pt x="1804875" y="236260"/>
                  </a:lnTo>
                  <a:lnTo>
                    <a:pt x="1662653" y="236260"/>
                  </a:lnTo>
                  <a:lnTo>
                    <a:pt x="1647801" y="343277"/>
                  </a:lnTo>
                  <a:lnTo>
                    <a:pt x="1790975" y="343277"/>
                  </a:lnTo>
                  <a:lnTo>
                    <a:pt x="1781817" y="413798"/>
                  </a:lnTo>
                  <a:close/>
                  <a:moveTo>
                    <a:pt x="1321975" y="82046"/>
                  </a:moveTo>
                  <a:lnTo>
                    <a:pt x="1331305" y="10153"/>
                  </a:lnTo>
                  <a:lnTo>
                    <a:pt x="1577717" y="10153"/>
                  </a:lnTo>
                  <a:lnTo>
                    <a:pt x="1568937" y="82046"/>
                  </a:lnTo>
                  <a:lnTo>
                    <a:pt x="1484802" y="82046"/>
                  </a:lnTo>
                  <a:lnTo>
                    <a:pt x="1439470" y="413798"/>
                  </a:lnTo>
                  <a:lnTo>
                    <a:pt x="1364233" y="413798"/>
                  </a:lnTo>
                  <a:lnTo>
                    <a:pt x="1409565" y="82046"/>
                  </a:lnTo>
                  <a:close/>
                  <a:moveTo>
                    <a:pt x="909980" y="413798"/>
                  </a:moveTo>
                  <a:lnTo>
                    <a:pt x="964577" y="10153"/>
                  </a:lnTo>
                  <a:lnTo>
                    <a:pt x="1030712" y="10153"/>
                  </a:lnTo>
                  <a:lnTo>
                    <a:pt x="1176278" y="284555"/>
                  </a:lnTo>
                  <a:lnTo>
                    <a:pt x="1213772" y="10153"/>
                  </a:lnTo>
                  <a:lnTo>
                    <a:pt x="1287715" y="10153"/>
                  </a:lnTo>
                  <a:lnTo>
                    <a:pt x="1232839" y="413798"/>
                  </a:lnTo>
                  <a:lnTo>
                    <a:pt x="1168119" y="413798"/>
                  </a:lnTo>
                  <a:lnTo>
                    <a:pt x="1020632" y="136378"/>
                  </a:lnTo>
                  <a:lnTo>
                    <a:pt x="982726" y="413798"/>
                  </a:lnTo>
                  <a:close/>
                  <a:moveTo>
                    <a:pt x="511964" y="234339"/>
                  </a:moveTo>
                  <a:cubicBezTo>
                    <a:pt x="511964" y="267450"/>
                    <a:pt x="522117" y="295531"/>
                    <a:pt x="542423" y="318581"/>
                  </a:cubicBezTo>
                  <a:cubicBezTo>
                    <a:pt x="562729" y="341630"/>
                    <a:pt x="591907" y="353155"/>
                    <a:pt x="629957" y="353155"/>
                  </a:cubicBezTo>
                  <a:cubicBezTo>
                    <a:pt x="674044" y="353155"/>
                    <a:pt x="711500" y="337606"/>
                    <a:pt x="742324" y="306507"/>
                  </a:cubicBezTo>
                  <a:cubicBezTo>
                    <a:pt x="773149" y="275408"/>
                    <a:pt x="788561" y="237632"/>
                    <a:pt x="788561" y="193179"/>
                  </a:cubicBezTo>
                  <a:cubicBezTo>
                    <a:pt x="788561" y="156409"/>
                    <a:pt x="777722" y="126957"/>
                    <a:pt x="756045" y="104822"/>
                  </a:cubicBezTo>
                  <a:cubicBezTo>
                    <a:pt x="734367" y="82686"/>
                    <a:pt x="705966" y="71619"/>
                    <a:pt x="670843" y="71619"/>
                  </a:cubicBezTo>
                  <a:cubicBezTo>
                    <a:pt x="641939" y="71619"/>
                    <a:pt x="615551" y="78616"/>
                    <a:pt x="591678" y="92611"/>
                  </a:cubicBezTo>
                  <a:cubicBezTo>
                    <a:pt x="567805" y="106605"/>
                    <a:pt x="548551" y="126728"/>
                    <a:pt x="533916" y="152979"/>
                  </a:cubicBezTo>
                  <a:cubicBezTo>
                    <a:pt x="519282" y="179230"/>
                    <a:pt x="511964" y="206350"/>
                    <a:pt x="511964" y="234339"/>
                  </a:cubicBezTo>
                  <a:close/>
                  <a:moveTo>
                    <a:pt x="436778" y="238455"/>
                  </a:moveTo>
                  <a:cubicBezTo>
                    <a:pt x="436778" y="175343"/>
                    <a:pt x="457267" y="121103"/>
                    <a:pt x="498244" y="75735"/>
                  </a:cubicBezTo>
                  <a:cubicBezTo>
                    <a:pt x="543978" y="25245"/>
                    <a:pt x="602425" y="0"/>
                    <a:pt x="673587" y="0"/>
                  </a:cubicBezTo>
                  <a:cubicBezTo>
                    <a:pt x="729016" y="0"/>
                    <a:pt x="774750" y="17836"/>
                    <a:pt x="810788" y="53508"/>
                  </a:cubicBezTo>
                  <a:cubicBezTo>
                    <a:pt x="846826" y="89181"/>
                    <a:pt x="864845" y="134457"/>
                    <a:pt x="864845" y="189337"/>
                  </a:cubicBezTo>
                  <a:cubicBezTo>
                    <a:pt x="864845" y="231412"/>
                    <a:pt x="854189" y="271063"/>
                    <a:pt x="832877" y="308290"/>
                  </a:cubicBezTo>
                  <a:cubicBezTo>
                    <a:pt x="811565" y="345518"/>
                    <a:pt x="783210" y="374101"/>
                    <a:pt x="747813" y="394041"/>
                  </a:cubicBezTo>
                  <a:cubicBezTo>
                    <a:pt x="712415" y="413981"/>
                    <a:pt x="671758" y="423951"/>
                    <a:pt x="625841" y="423951"/>
                  </a:cubicBezTo>
                  <a:cubicBezTo>
                    <a:pt x="568399" y="423951"/>
                    <a:pt x="522529" y="406938"/>
                    <a:pt x="488228" y="372912"/>
                  </a:cubicBezTo>
                  <a:cubicBezTo>
                    <a:pt x="453928" y="338886"/>
                    <a:pt x="436778" y="294067"/>
                    <a:pt x="436778" y="238455"/>
                  </a:cubicBezTo>
                  <a:close/>
                  <a:moveTo>
                    <a:pt x="0" y="227479"/>
                  </a:moveTo>
                  <a:cubicBezTo>
                    <a:pt x="0" y="188514"/>
                    <a:pt x="10656" y="151150"/>
                    <a:pt x="31968" y="115386"/>
                  </a:cubicBezTo>
                  <a:cubicBezTo>
                    <a:pt x="53280" y="79622"/>
                    <a:pt x="82138" y="51450"/>
                    <a:pt x="118542" y="30870"/>
                  </a:cubicBezTo>
                  <a:cubicBezTo>
                    <a:pt x="154946" y="10290"/>
                    <a:pt x="194642" y="0"/>
                    <a:pt x="237632" y="0"/>
                  </a:cubicBezTo>
                  <a:cubicBezTo>
                    <a:pt x="298001" y="0"/>
                    <a:pt x="350228" y="20806"/>
                    <a:pt x="394316" y="62418"/>
                  </a:cubicBezTo>
                  <a:lnTo>
                    <a:pt x="339161" y="113560"/>
                  </a:lnTo>
                  <a:cubicBezTo>
                    <a:pt x="327270" y="99854"/>
                    <a:pt x="312727" y="89300"/>
                    <a:pt x="295531" y="81898"/>
                  </a:cubicBezTo>
                  <a:cubicBezTo>
                    <a:pt x="278335" y="74496"/>
                    <a:pt x="259676" y="70796"/>
                    <a:pt x="239553" y="70796"/>
                  </a:cubicBezTo>
                  <a:cubicBezTo>
                    <a:pt x="211381" y="70796"/>
                    <a:pt x="184398" y="78014"/>
                    <a:pt x="158604" y="92452"/>
                  </a:cubicBezTo>
                  <a:cubicBezTo>
                    <a:pt x="132811" y="106890"/>
                    <a:pt x="112733" y="125988"/>
                    <a:pt x="98373" y="149746"/>
                  </a:cubicBezTo>
                  <a:cubicBezTo>
                    <a:pt x="84013" y="173505"/>
                    <a:pt x="76833" y="198817"/>
                    <a:pt x="76833" y="225683"/>
                  </a:cubicBezTo>
                  <a:cubicBezTo>
                    <a:pt x="76833" y="262232"/>
                    <a:pt x="89455" y="292615"/>
                    <a:pt x="114700" y="316831"/>
                  </a:cubicBezTo>
                  <a:cubicBezTo>
                    <a:pt x="139945" y="341047"/>
                    <a:pt x="172324" y="353155"/>
                    <a:pt x="211838" y="353155"/>
                  </a:cubicBezTo>
                  <a:cubicBezTo>
                    <a:pt x="254096" y="353155"/>
                    <a:pt x="290683" y="340899"/>
                    <a:pt x="321599" y="316385"/>
                  </a:cubicBezTo>
                  <a:lnTo>
                    <a:pt x="366327" y="375382"/>
                  </a:lnTo>
                  <a:cubicBezTo>
                    <a:pt x="320410" y="407761"/>
                    <a:pt x="267267" y="423951"/>
                    <a:pt x="206899" y="423951"/>
                  </a:cubicBezTo>
                  <a:cubicBezTo>
                    <a:pt x="164458" y="423951"/>
                    <a:pt x="128374" y="415902"/>
                    <a:pt x="98648" y="399804"/>
                  </a:cubicBezTo>
                  <a:cubicBezTo>
                    <a:pt x="68921" y="383705"/>
                    <a:pt x="45048" y="360061"/>
                    <a:pt x="27029" y="328871"/>
                  </a:cubicBezTo>
                  <a:cubicBezTo>
                    <a:pt x="9010" y="297680"/>
                    <a:pt x="0" y="263883"/>
                    <a:pt x="0" y="2274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4400" b="1" i="1" dirty="0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0776112" y="1053972"/>
              <a:ext cx="423952" cy="990710"/>
            </a:xfrm>
            <a:custGeom>
              <a:avLst/>
              <a:gdLst>
                <a:gd name="connsiteX0" fmla="*/ 383577 w 423952"/>
                <a:gd name="connsiteY0" fmla="*/ 960489 h 990710"/>
                <a:gd name="connsiteX1" fmla="*/ 413798 w 423952"/>
                <a:gd name="connsiteY1" fmla="*/ 964577 h 990710"/>
                <a:gd name="connsiteX2" fmla="*/ 413798 w 423952"/>
                <a:gd name="connsiteY2" fmla="*/ 990710 h 990710"/>
                <a:gd name="connsiteX3" fmla="*/ 185496 w 423952"/>
                <a:gd name="connsiteY3" fmla="*/ 436778 h 990710"/>
                <a:gd name="connsiteX4" fmla="*/ 348216 w 423952"/>
                <a:gd name="connsiteY4" fmla="*/ 498244 h 990710"/>
                <a:gd name="connsiteX5" fmla="*/ 423952 w 423952"/>
                <a:gd name="connsiteY5" fmla="*/ 673587 h 990710"/>
                <a:gd name="connsiteX6" fmla="*/ 370444 w 423952"/>
                <a:gd name="connsiteY6" fmla="*/ 810788 h 990710"/>
                <a:gd name="connsiteX7" fmla="*/ 309731 w 423952"/>
                <a:gd name="connsiteY7" fmla="*/ 851330 h 990710"/>
                <a:gd name="connsiteX8" fmla="*/ 279803 w 423952"/>
                <a:gd name="connsiteY8" fmla="*/ 856715 h 990710"/>
                <a:gd name="connsiteX9" fmla="*/ 207238 w 423952"/>
                <a:gd name="connsiteY9" fmla="*/ 784150 h 990710"/>
                <a:gd name="connsiteX10" fmla="*/ 230772 w 423952"/>
                <a:gd name="connsiteY10" fmla="*/ 788561 h 990710"/>
                <a:gd name="connsiteX11" fmla="*/ 319130 w 423952"/>
                <a:gd name="connsiteY11" fmla="*/ 756045 h 990710"/>
                <a:gd name="connsiteX12" fmla="*/ 352332 w 423952"/>
                <a:gd name="connsiteY12" fmla="*/ 670843 h 990710"/>
                <a:gd name="connsiteX13" fmla="*/ 331340 w 423952"/>
                <a:gd name="connsiteY13" fmla="*/ 591678 h 990710"/>
                <a:gd name="connsiteX14" fmla="*/ 270972 w 423952"/>
                <a:gd name="connsiteY14" fmla="*/ 533916 h 990710"/>
                <a:gd name="connsiteX15" fmla="*/ 189612 w 423952"/>
                <a:gd name="connsiteY15" fmla="*/ 511964 h 990710"/>
                <a:gd name="connsiteX16" fmla="*/ 105370 w 423952"/>
                <a:gd name="connsiteY16" fmla="*/ 542423 h 990710"/>
                <a:gd name="connsiteX17" fmla="*/ 70796 w 423952"/>
                <a:gd name="connsiteY17" fmla="*/ 629957 h 990710"/>
                <a:gd name="connsiteX18" fmla="*/ 74979 w 423952"/>
                <a:gd name="connsiteY18" fmla="*/ 651890 h 990710"/>
                <a:gd name="connsiteX19" fmla="*/ 6918 w 423952"/>
                <a:gd name="connsiteY19" fmla="*/ 583830 h 990710"/>
                <a:gd name="connsiteX20" fmla="*/ 12760 w 423952"/>
                <a:gd name="connsiteY20" fmla="*/ 548356 h 990710"/>
                <a:gd name="connsiteX21" fmla="*/ 51040 w 423952"/>
                <a:gd name="connsiteY21" fmla="*/ 488228 h 990710"/>
                <a:gd name="connsiteX22" fmla="*/ 185496 w 423952"/>
                <a:gd name="connsiteY22" fmla="*/ 436778 h 990710"/>
                <a:gd name="connsiteX23" fmla="*/ 196472 w 423952"/>
                <a:gd name="connsiteY23" fmla="*/ 0 h 990710"/>
                <a:gd name="connsiteX24" fmla="*/ 308566 w 423952"/>
                <a:gd name="connsiteY24" fmla="*/ 31968 h 990710"/>
                <a:gd name="connsiteX25" fmla="*/ 393082 w 423952"/>
                <a:gd name="connsiteY25" fmla="*/ 118542 h 990710"/>
                <a:gd name="connsiteX26" fmla="*/ 423952 w 423952"/>
                <a:gd name="connsiteY26" fmla="*/ 237632 h 990710"/>
                <a:gd name="connsiteX27" fmla="*/ 361534 w 423952"/>
                <a:gd name="connsiteY27" fmla="*/ 394316 h 990710"/>
                <a:gd name="connsiteX28" fmla="*/ 310392 w 423952"/>
                <a:gd name="connsiteY28" fmla="*/ 339161 h 990710"/>
                <a:gd name="connsiteX29" fmla="*/ 342054 w 423952"/>
                <a:gd name="connsiteY29" fmla="*/ 295531 h 990710"/>
                <a:gd name="connsiteX30" fmla="*/ 353156 w 423952"/>
                <a:gd name="connsiteY30" fmla="*/ 239553 h 990710"/>
                <a:gd name="connsiteX31" fmla="*/ 331500 w 423952"/>
                <a:gd name="connsiteY31" fmla="*/ 158604 h 990710"/>
                <a:gd name="connsiteX32" fmla="*/ 274206 w 423952"/>
                <a:gd name="connsiteY32" fmla="*/ 98373 h 990710"/>
                <a:gd name="connsiteX33" fmla="*/ 198268 w 423952"/>
                <a:gd name="connsiteY33" fmla="*/ 76833 h 990710"/>
                <a:gd name="connsiteX34" fmla="*/ 107120 w 423952"/>
                <a:gd name="connsiteY34" fmla="*/ 114700 h 990710"/>
                <a:gd name="connsiteX35" fmla="*/ 70796 w 423952"/>
                <a:gd name="connsiteY35" fmla="*/ 211838 h 990710"/>
                <a:gd name="connsiteX36" fmla="*/ 107566 w 423952"/>
                <a:gd name="connsiteY36" fmla="*/ 321599 h 990710"/>
                <a:gd name="connsiteX37" fmla="*/ 48570 w 423952"/>
                <a:gd name="connsiteY37" fmla="*/ 366327 h 990710"/>
                <a:gd name="connsiteX38" fmla="*/ 0 w 423952"/>
                <a:gd name="connsiteY38" fmla="*/ 206899 h 990710"/>
                <a:gd name="connsiteX39" fmla="*/ 24148 w 423952"/>
                <a:gd name="connsiteY39" fmla="*/ 98648 h 990710"/>
                <a:gd name="connsiteX40" fmla="*/ 95080 w 423952"/>
                <a:gd name="connsiteY40" fmla="*/ 27029 h 990710"/>
                <a:gd name="connsiteX41" fmla="*/ 196472 w 423952"/>
                <a:gd name="connsiteY41" fmla="*/ 0 h 99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3952" h="990710">
                  <a:moveTo>
                    <a:pt x="383577" y="960489"/>
                  </a:moveTo>
                  <a:lnTo>
                    <a:pt x="413798" y="964577"/>
                  </a:lnTo>
                  <a:lnTo>
                    <a:pt x="413798" y="990710"/>
                  </a:lnTo>
                  <a:close/>
                  <a:moveTo>
                    <a:pt x="185496" y="436778"/>
                  </a:moveTo>
                  <a:cubicBezTo>
                    <a:pt x="248608" y="436778"/>
                    <a:pt x="302848" y="457267"/>
                    <a:pt x="348216" y="498244"/>
                  </a:cubicBezTo>
                  <a:cubicBezTo>
                    <a:pt x="398706" y="543978"/>
                    <a:pt x="423952" y="602425"/>
                    <a:pt x="423952" y="673587"/>
                  </a:cubicBezTo>
                  <a:cubicBezTo>
                    <a:pt x="423952" y="729016"/>
                    <a:pt x="406116" y="774750"/>
                    <a:pt x="370444" y="810788"/>
                  </a:cubicBezTo>
                  <a:cubicBezTo>
                    <a:pt x="352607" y="828807"/>
                    <a:pt x="332370" y="842321"/>
                    <a:pt x="309731" y="851330"/>
                  </a:cubicBezTo>
                  <a:lnTo>
                    <a:pt x="279803" y="856715"/>
                  </a:lnTo>
                  <a:lnTo>
                    <a:pt x="207238" y="784150"/>
                  </a:lnTo>
                  <a:lnTo>
                    <a:pt x="230772" y="788561"/>
                  </a:lnTo>
                  <a:cubicBezTo>
                    <a:pt x="267542" y="788561"/>
                    <a:pt x="296994" y="777722"/>
                    <a:pt x="319130" y="756045"/>
                  </a:cubicBezTo>
                  <a:cubicBezTo>
                    <a:pt x="341266" y="734367"/>
                    <a:pt x="352332" y="705966"/>
                    <a:pt x="352332" y="670843"/>
                  </a:cubicBezTo>
                  <a:cubicBezTo>
                    <a:pt x="352332" y="641939"/>
                    <a:pt x="345336" y="615551"/>
                    <a:pt x="331340" y="591678"/>
                  </a:cubicBezTo>
                  <a:cubicBezTo>
                    <a:pt x="317346" y="567805"/>
                    <a:pt x="297224" y="548551"/>
                    <a:pt x="270972" y="533916"/>
                  </a:cubicBezTo>
                  <a:cubicBezTo>
                    <a:pt x="244722" y="519282"/>
                    <a:pt x="217602" y="511964"/>
                    <a:pt x="189612" y="511964"/>
                  </a:cubicBezTo>
                  <a:cubicBezTo>
                    <a:pt x="156502" y="511964"/>
                    <a:pt x="128420" y="522117"/>
                    <a:pt x="105370" y="542423"/>
                  </a:cubicBezTo>
                  <a:cubicBezTo>
                    <a:pt x="82322" y="562729"/>
                    <a:pt x="70796" y="591907"/>
                    <a:pt x="70796" y="629957"/>
                  </a:cubicBezTo>
                  <a:lnTo>
                    <a:pt x="74979" y="651890"/>
                  </a:lnTo>
                  <a:lnTo>
                    <a:pt x="6918" y="583830"/>
                  </a:lnTo>
                  <a:lnTo>
                    <a:pt x="12760" y="548356"/>
                  </a:lnTo>
                  <a:cubicBezTo>
                    <a:pt x="21267" y="525421"/>
                    <a:pt x="34027" y="505378"/>
                    <a:pt x="51040" y="488228"/>
                  </a:cubicBezTo>
                  <a:cubicBezTo>
                    <a:pt x="85066" y="453928"/>
                    <a:pt x="129884" y="436778"/>
                    <a:pt x="185496" y="436778"/>
                  </a:cubicBezTo>
                  <a:close/>
                  <a:moveTo>
                    <a:pt x="196472" y="0"/>
                  </a:moveTo>
                  <a:cubicBezTo>
                    <a:pt x="235438" y="0"/>
                    <a:pt x="272802" y="10656"/>
                    <a:pt x="308566" y="31968"/>
                  </a:cubicBezTo>
                  <a:cubicBezTo>
                    <a:pt x="344330" y="53280"/>
                    <a:pt x="372502" y="82138"/>
                    <a:pt x="393082" y="118542"/>
                  </a:cubicBezTo>
                  <a:cubicBezTo>
                    <a:pt x="413662" y="154946"/>
                    <a:pt x="423952" y="194642"/>
                    <a:pt x="423952" y="237632"/>
                  </a:cubicBezTo>
                  <a:cubicBezTo>
                    <a:pt x="423952" y="298001"/>
                    <a:pt x="403146" y="350228"/>
                    <a:pt x="361534" y="394316"/>
                  </a:cubicBezTo>
                  <a:lnTo>
                    <a:pt x="310392" y="339161"/>
                  </a:lnTo>
                  <a:cubicBezTo>
                    <a:pt x="324098" y="327270"/>
                    <a:pt x="334652" y="312727"/>
                    <a:pt x="342054" y="295531"/>
                  </a:cubicBezTo>
                  <a:cubicBezTo>
                    <a:pt x="349456" y="278335"/>
                    <a:pt x="353156" y="259676"/>
                    <a:pt x="353156" y="239553"/>
                  </a:cubicBezTo>
                  <a:cubicBezTo>
                    <a:pt x="353156" y="211381"/>
                    <a:pt x="345938" y="184398"/>
                    <a:pt x="331500" y="158604"/>
                  </a:cubicBezTo>
                  <a:cubicBezTo>
                    <a:pt x="317062" y="132811"/>
                    <a:pt x="297964" y="112733"/>
                    <a:pt x="274206" y="98373"/>
                  </a:cubicBezTo>
                  <a:cubicBezTo>
                    <a:pt x="250446" y="84013"/>
                    <a:pt x="225134" y="76833"/>
                    <a:pt x="198268" y="76833"/>
                  </a:cubicBezTo>
                  <a:cubicBezTo>
                    <a:pt x="161720" y="76833"/>
                    <a:pt x="131336" y="89455"/>
                    <a:pt x="107120" y="114700"/>
                  </a:cubicBezTo>
                  <a:cubicBezTo>
                    <a:pt x="82904" y="139945"/>
                    <a:pt x="70796" y="172324"/>
                    <a:pt x="70796" y="211838"/>
                  </a:cubicBezTo>
                  <a:cubicBezTo>
                    <a:pt x="70796" y="254096"/>
                    <a:pt x="83052" y="290683"/>
                    <a:pt x="107566" y="321599"/>
                  </a:cubicBezTo>
                  <a:lnTo>
                    <a:pt x="48570" y="366327"/>
                  </a:lnTo>
                  <a:cubicBezTo>
                    <a:pt x="16190" y="320410"/>
                    <a:pt x="0" y="267267"/>
                    <a:pt x="0" y="206899"/>
                  </a:cubicBezTo>
                  <a:cubicBezTo>
                    <a:pt x="0" y="164458"/>
                    <a:pt x="8050" y="128374"/>
                    <a:pt x="24148" y="98648"/>
                  </a:cubicBezTo>
                  <a:cubicBezTo>
                    <a:pt x="40246" y="68921"/>
                    <a:pt x="63890" y="45048"/>
                    <a:pt x="95080" y="27029"/>
                  </a:cubicBezTo>
                  <a:cubicBezTo>
                    <a:pt x="126272" y="9010"/>
                    <a:pt x="160068" y="0"/>
                    <a:pt x="1964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438701" y="3706636"/>
            <a:ext cx="111020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4" name="等腰三角形 33"/>
          <p:cNvSpPr/>
          <p:nvPr/>
        </p:nvSpPr>
        <p:spPr>
          <a:xfrm>
            <a:off x="10030524" y="4939991"/>
            <a:ext cx="2161476" cy="1918009"/>
          </a:xfrm>
          <a:prstGeom prst="triangle">
            <a:avLst>
              <a:gd name="adj" fmla="val 1000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856178" y="2849435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智慧题库管理系统简介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9172755" y="5534561"/>
            <a:ext cx="301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One.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rot="2700000">
            <a:off x="5926577" y="3650985"/>
            <a:ext cx="2985994" cy="230007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8143623" y="1847575"/>
            <a:ext cx="3878235" cy="66308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1266206" y="2050229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1266207" y="3145771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1266207" y="4251844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1266207" y="5357917"/>
            <a:ext cx="1075697" cy="87794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111981" y="1798669"/>
            <a:ext cx="622476" cy="621874"/>
            <a:chOff x="5281342" y="2932112"/>
            <a:chExt cx="1643063" cy="1641475"/>
          </a:xfrm>
        </p:grpSpPr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5664842" y="3299618"/>
              <a:ext cx="876061" cy="90646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11981" y="2901170"/>
            <a:ext cx="622476" cy="621874"/>
            <a:chOff x="5281342" y="2932112"/>
            <a:chExt cx="1643063" cy="1641475"/>
          </a:xfrm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22"/>
            <p:cNvSpPr/>
            <p:nvPr/>
          </p:nvSpPr>
          <p:spPr bwMode="auto">
            <a:xfrm>
              <a:off x="5649642" y="3299619"/>
              <a:ext cx="906462" cy="906459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11981" y="4003671"/>
            <a:ext cx="622476" cy="621874"/>
            <a:chOff x="5281342" y="2932112"/>
            <a:chExt cx="1643063" cy="1641475"/>
          </a:xfrm>
        </p:grpSpPr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2"/>
            <p:cNvSpPr/>
            <p:nvPr/>
          </p:nvSpPr>
          <p:spPr bwMode="auto">
            <a:xfrm>
              <a:off x="5649642" y="3299618"/>
              <a:ext cx="906462" cy="90646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111981" y="5106172"/>
            <a:ext cx="622476" cy="621874"/>
            <a:chOff x="5281342" y="2932112"/>
            <a:chExt cx="1643063" cy="1641475"/>
          </a:xfrm>
        </p:grpSpPr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5649642" y="3329408"/>
              <a:ext cx="906462" cy="846882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367225" y="1427364"/>
            <a:ext cx="4680000" cy="4680000"/>
          </a:xfrm>
          <a:custGeom>
            <a:avLst/>
            <a:gdLst>
              <a:gd name="connsiteX0" fmla="*/ 0 w 4680000"/>
              <a:gd name="connsiteY0" fmla="*/ 0 h 4680000"/>
              <a:gd name="connsiteX1" fmla="*/ 4680000 w 4680000"/>
              <a:gd name="connsiteY1" fmla="*/ 0 h 4680000"/>
              <a:gd name="connsiteX2" fmla="*/ 4680000 w 4680000"/>
              <a:gd name="connsiteY2" fmla="*/ 4680000 h 4680000"/>
              <a:gd name="connsiteX3" fmla="*/ 0 w 4680000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000" h="4680000">
                <a:moveTo>
                  <a:pt x="0" y="0"/>
                </a:moveTo>
                <a:lnTo>
                  <a:pt x="4680000" y="0"/>
                </a:lnTo>
                <a:lnTo>
                  <a:pt x="4680000" y="4680000"/>
                </a:lnTo>
                <a:lnTo>
                  <a:pt x="0" y="4680000"/>
                </a:lnTo>
                <a:close/>
              </a:path>
            </a:pathLst>
          </a:custGeom>
          <a:blipFill>
            <a:blip r:embed="rId3"/>
            <a:srcRect/>
            <a:stretch>
              <a:fillRect l="-24746" r="-246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45694" y="2932112"/>
            <a:ext cx="1643063" cy="1641475"/>
            <a:chOff x="5281342" y="2932112"/>
            <a:chExt cx="1643063" cy="1641475"/>
          </a:xfrm>
        </p:grpSpPr>
        <p:sp>
          <p:nvSpPr>
            <p:cNvPr id="17" name="Oval 47"/>
            <p:cNvSpPr>
              <a:spLocks noChangeArrowheads="1"/>
            </p:cNvSpPr>
            <p:nvPr/>
          </p:nvSpPr>
          <p:spPr bwMode="auto">
            <a:xfrm>
              <a:off x="5281342" y="2932112"/>
              <a:ext cx="1643063" cy="164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22"/>
            <p:cNvSpPr/>
            <p:nvPr/>
          </p:nvSpPr>
          <p:spPr bwMode="auto">
            <a:xfrm>
              <a:off x="5649642" y="3299618"/>
              <a:ext cx="906462" cy="906462"/>
            </a:xfrm>
            <a:custGeom>
              <a:avLst/>
              <a:gdLst>
                <a:gd name="T0" fmla="*/ 526677 w 290"/>
                <a:gd name="T1" fmla="*/ 355704 h 290"/>
                <a:gd name="T2" fmla="*/ 426451 w 290"/>
                <a:gd name="T3" fmla="*/ 365530 h 290"/>
                <a:gd name="T4" fmla="*/ 312469 w 290"/>
                <a:gd name="T5" fmla="*/ 249583 h 290"/>
                <a:gd name="T6" fmla="*/ 564016 w 290"/>
                <a:gd name="T7" fmla="*/ 98261 h 290"/>
                <a:gd name="T8" fmla="*/ 520782 w 290"/>
                <a:gd name="T9" fmla="*/ 55026 h 290"/>
                <a:gd name="T10" fmla="*/ 198487 w 290"/>
                <a:gd name="T11" fmla="*/ 137565 h 290"/>
                <a:gd name="T12" fmla="*/ 80574 w 290"/>
                <a:gd name="T13" fmla="*/ 17687 h 290"/>
                <a:gd name="T14" fmla="*/ 17687 w 290"/>
                <a:gd name="T15" fmla="*/ 17687 h 290"/>
                <a:gd name="T16" fmla="*/ 17687 w 290"/>
                <a:gd name="T17" fmla="*/ 80574 h 290"/>
                <a:gd name="T18" fmla="*/ 137565 w 290"/>
                <a:gd name="T19" fmla="*/ 198487 h 290"/>
                <a:gd name="T20" fmla="*/ 55026 w 290"/>
                <a:gd name="T21" fmla="*/ 520783 h 290"/>
                <a:gd name="T22" fmla="*/ 98261 w 290"/>
                <a:gd name="T23" fmla="*/ 564017 h 290"/>
                <a:gd name="T24" fmla="*/ 249582 w 290"/>
                <a:gd name="T25" fmla="*/ 312470 h 290"/>
                <a:gd name="T26" fmla="*/ 363565 w 290"/>
                <a:gd name="T27" fmla="*/ 426452 h 290"/>
                <a:gd name="T28" fmla="*/ 355704 w 290"/>
                <a:gd name="T29" fmla="*/ 528643 h 290"/>
                <a:gd name="T30" fmla="*/ 398938 w 290"/>
                <a:gd name="T31" fmla="*/ 569913 h 290"/>
                <a:gd name="T32" fmla="*/ 459860 w 290"/>
                <a:gd name="T33" fmla="*/ 459861 h 290"/>
                <a:gd name="T34" fmla="*/ 569912 w 290"/>
                <a:gd name="T35" fmla="*/ 398939 h 290"/>
                <a:gd name="T36" fmla="*/ 526677 w 290"/>
                <a:gd name="T37" fmla="*/ 355704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24175" y="1768185"/>
            <a:ext cx="3537444" cy="570695"/>
            <a:chOff x="7523108" y="3331677"/>
            <a:chExt cx="3537444" cy="570695"/>
          </a:xfrm>
        </p:grpSpPr>
        <p:sp>
          <p:nvSpPr>
            <p:cNvPr id="27" name="矩形 26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人工智能化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3537444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24175" y="2870685"/>
            <a:ext cx="3537444" cy="570695"/>
            <a:chOff x="7523108" y="3331677"/>
            <a:chExt cx="3537444" cy="570695"/>
          </a:xfrm>
        </p:grpSpPr>
        <p:sp>
          <p:nvSpPr>
            <p:cNvPr id="30" name="矩形 29"/>
            <p:cNvSpPr/>
            <p:nvPr/>
          </p:nvSpPr>
          <p:spPr>
            <a:xfrm>
              <a:off x="7523108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题库大数据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3537444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24175" y="3973187"/>
            <a:ext cx="3537444" cy="570695"/>
            <a:chOff x="7523108" y="3331677"/>
            <a:chExt cx="3537444" cy="570695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721674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上海科技教育出版社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3537444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24175" y="5075688"/>
            <a:ext cx="3537444" cy="570695"/>
            <a:chOff x="7523108" y="3331677"/>
            <a:chExt cx="3537444" cy="570695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3172758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上海沪琼网络科技有限公司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8" y="3641467"/>
              <a:ext cx="3537444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39" name="等腰三角形 38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53" name="等腰三角形 5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034114" y="331380"/>
              <a:ext cx="4368373" cy="818176"/>
              <a:chOff x="1034114" y="316866"/>
              <a:chExt cx="4368373" cy="818176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34115" y="316866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 smtClean="0">
                    <a:latin typeface="+mn-lt"/>
                    <a:cs typeface="+mn-ea"/>
                    <a:sym typeface="+mn-lt"/>
                  </a:rPr>
                  <a:t>系统简介</a:t>
                </a:r>
                <a:endParaRPr lang="zh-CN" altLang="en-US" sz="35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541" y="2306459"/>
            <a:ext cx="10632346" cy="4889416"/>
          </a:xfrm>
          <a:prstGeom prst="rect">
            <a:avLst/>
          </a:prstGeom>
        </p:spPr>
      </p:pic>
      <p:sp>
        <p:nvSpPr>
          <p:cNvPr id="13" name="MH_Title_1"/>
          <p:cNvSpPr/>
          <p:nvPr>
            <p:custDataLst>
              <p:tags r:id="rId2"/>
            </p:custDataLst>
          </p:nvPr>
        </p:nvSpPr>
        <p:spPr>
          <a:xfrm>
            <a:off x="4733479" y="2432769"/>
            <a:ext cx="2709242" cy="2711215"/>
          </a:xfrm>
          <a:prstGeom prst="donut">
            <a:avLst>
              <a:gd name="adj" fmla="val 6327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3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36010" y="3226840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难易程度自动分类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6010" y="4355440"/>
            <a:ext cx="2241974" cy="7940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根据指定规则自动生成试卷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04390" y="2304144"/>
            <a:ext cx="3060590" cy="570695"/>
            <a:chOff x="7523108" y="3331677"/>
            <a:chExt cx="3060590" cy="570695"/>
          </a:xfrm>
        </p:grpSpPr>
        <p:sp>
          <p:nvSpPr>
            <p:cNvPr id="17" name="矩形 16"/>
            <p:cNvSpPr/>
            <p:nvPr/>
          </p:nvSpPr>
          <p:spPr>
            <a:xfrm>
              <a:off x="8341724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知识要点自动分类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3108" y="364146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44447" y="3432744"/>
            <a:ext cx="3060590" cy="555185"/>
            <a:chOff x="8163165" y="3331677"/>
            <a:chExt cx="3060590" cy="555185"/>
          </a:xfrm>
        </p:grpSpPr>
        <p:sp>
          <p:nvSpPr>
            <p:cNvPr id="21" name="矩形 20"/>
            <p:cNvSpPr/>
            <p:nvPr/>
          </p:nvSpPr>
          <p:spPr>
            <a:xfrm>
              <a:off x="8341724" y="333167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题型自动分类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63165" y="3625957"/>
              <a:ext cx="306059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24" name="等腰三角形 23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07542" y="334368"/>
              <a:ext cx="4394945" cy="815188"/>
              <a:chOff x="1007542" y="319854"/>
              <a:chExt cx="4394945" cy="815188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007542" y="319854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>
                    <a:cs typeface="+mn-ea"/>
                    <a:sym typeface="+mn-lt"/>
                  </a:rPr>
                  <a:t>系统简介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13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cs typeface="+mn-ea"/>
                    <a:sym typeface="+mn-lt"/>
                  </a:rPr>
                  <a:t>人工智能化管理</a:t>
                </a:r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053858" y="2278744"/>
            <a:ext cx="8153397" cy="3061255"/>
            <a:chOff x="2053858" y="2278744"/>
            <a:chExt cx="8153397" cy="3061255"/>
          </a:xfrm>
        </p:grpSpPr>
        <p:sp>
          <p:nvSpPr>
            <p:cNvPr id="32" name="MH_SubTitle_2"/>
            <p:cNvSpPr/>
            <p:nvPr>
              <p:custDataLst>
                <p:tags r:id="rId3"/>
              </p:custDataLst>
            </p:nvPr>
          </p:nvSpPr>
          <p:spPr bwMode="auto">
            <a:xfrm>
              <a:off x="6133518" y="2278744"/>
              <a:ext cx="4073737" cy="537109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3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SubTitle_1"/>
            <p:cNvSpPr/>
            <p:nvPr>
              <p:custDataLst>
                <p:tags r:id="rId4"/>
              </p:custDataLst>
            </p:nvPr>
          </p:nvSpPr>
          <p:spPr bwMode="auto">
            <a:xfrm>
              <a:off x="2053858" y="4754522"/>
              <a:ext cx="4079660" cy="537109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23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590831" y="2337490"/>
              <a:ext cx="2050552" cy="4286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人工智能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40001" y="4855625"/>
              <a:ext cx="2446866" cy="4843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数据导入自动识别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7" name="图片占位符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5" r="16675"/>
            <a:stretch>
              <a:fillRect/>
            </a:stretch>
          </p:blipFill>
          <p:spPr>
            <a:xfrm>
              <a:off x="4862286" y="2555649"/>
              <a:ext cx="2467428" cy="2467428"/>
            </a:xfrm>
            <a:custGeom>
              <a:avLst/>
              <a:gdLst>
                <a:gd name="connsiteX0" fmla="*/ 1233714 w 2467428"/>
                <a:gd name="connsiteY0" fmla="*/ 0 h 2467428"/>
                <a:gd name="connsiteX1" fmla="*/ 2467428 w 2467428"/>
                <a:gd name="connsiteY1" fmla="*/ 1233714 h 2467428"/>
                <a:gd name="connsiteX2" fmla="*/ 1233714 w 2467428"/>
                <a:gd name="connsiteY2" fmla="*/ 2467428 h 2467428"/>
                <a:gd name="connsiteX3" fmla="*/ 0 w 2467428"/>
                <a:gd name="connsiteY3" fmla="*/ 1233714 h 2467428"/>
                <a:gd name="connsiteX4" fmla="*/ 1233714 w 2467428"/>
                <a:gd name="connsiteY4" fmla="*/ 0 h 246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28" h="2467428">
                  <a:moveTo>
                    <a:pt x="1233714" y="0"/>
                  </a:moveTo>
                  <a:cubicBezTo>
                    <a:pt x="1915075" y="0"/>
                    <a:pt x="2467428" y="552353"/>
                    <a:pt x="2467428" y="1233714"/>
                  </a:cubicBezTo>
                  <a:cubicBezTo>
                    <a:pt x="2467428" y="1915075"/>
                    <a:pt x="1915075" y="2467428"/>
                    <a:pt x="1233714" y="2467428"/>
                  </a:cubicBezTo>
                  <a:cubicBezTo>
                    <a:pt x="552353" y="2467428"/>
                    <a:pt x="0" y="1915075"/>
                    <a:pt x="0" y="1233714"/>
                  </a:cubicBezTo>
                  <a:cubicBezTo>
                    <a:pt x="0" y="552353"/>
                    <a:pt x="552353" y="0"/>
                    <a:pt x="1233714" y="0"/>
                  </a:cubicBez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/>
        </p:nvSpPr>
        <p:spPr>
          <a:xfrm>
            <a:off x="3248025" y="4527550"/>
            <a:ext cx="8934450" cy="2847975"/>
          </a:xfrm>
          <a:custGeom>
            <a:avLst/>
            <a:gdLst>
              <a:gd name="connsiteX0" fmla="*/ 8934450 w 8934450"/>
              <a:gd name="connsiteY0" fmla="*/ 1857375 h 2847975"/>
              <a:gd name="connsiteX1" fmla="*/ 8934450 w 8934450"/>
              <a:gd name="connsiteY1" fmla="*/ 1857375 h 2847975"/>
              <a:gd name="connsiteX2" fmla="*/ 8791575 w 8934450"/>
              <a:gd name="connsiteY2" fmla="*/ 1857375 h 2847975"/>
              <a:gd name="connsiteX3" fmla="*/ 3390900 w 8934450"/>
              <a:gd name="connsiteY3" fmla="*/ 2847975 h 2847975"/>
              <a:gd name="connsiteX4" fmla="*/ 0 w 8934450"/>
              <a:gd name="connsiteY4" fmla="*/ 866775 h 2847975"/>
              <a:gd name="connsiteX5" fmla="*/ 1714500 w 8934450"/>
              <a:gd name="connsiteY5" fmla="*/ 1504950 h 2847975"/>
              <a:gd name="connsiteX6" fmla="*/ 1895475 w 8934450"/>
              <a:gd name="connsiteY6" fmla="*/ 1524000 h 2847975"/>
              <a:gd name="connsiteX7" fmla="*/ 2057400 w 8934450"/>
              <a:gd name="connsiteY7" fmla="*/ 1485900 h 2847975"/>
              <a:gd name="connsiteX8" fmla="*/ 5705475 w 8934450"/>
              <a:gd name="connsiteY8" fmla="*/ 66675 h 2847975"/>
              <a:gd name="connsiteX9" fmla="*/ 5772150 w 8934450"/>
              <a:gd name="connsiteY9" fmla="*/ 0 h 2847975"/>
              <a:gd name="connsiteX10" fmla="*/ 8934450 w 8934450"/>
              <a:gd name="connsiteY10" fmla="*/ 1857375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4450" h="2847975">
                <a:moveTo>
                  <a:pt x="8934450" y="1857375"/>
                </a:moveTo>
                <a:lnTo>
                  <a:pt x="8934450" y="1857375"/>
                </a:lnTo>
                <a:lnTo>
                  <a:pt x="8791575" y="1857375"/>
                </a:lnTo>
                <a:lnTo>
                  <a:pt x="3390900" y="2847975"/>
                </a:lnTo>
                <a:lnTo>
                  <a:pt x="0" y="866775"/>
                </a:lnTo>
                <a:lnTo>
                  <a:pt x="1714500" y="1504950"/>
                </a:lnTo>
                <a:lnTo>
                  <a:pt x="1895475" y="1524000"/>
                </a:lnTo>
                <a:lnTo>
                  <a:pt x="2057400" y="1485900"/>
                </a:lnTo>
                <a:lnTo>
                  <a:pt x="5705475" y="66675"/>
                </a:lnTo>
                <a:lnTo>
                  <a:pt x="5772150" y="0"/>
                </a:lnTo>
                <a:lnTo>
                  <a:pt x="8934450" y="18573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01840" y="2284258"/>
            <a:ext cx="2912159" cy="794064"/>
            <a:chOff x="7523107" y="3331677"/>
            <a:chExt cx="2912159" cy="794064"/>
          </a:xfrm>
        </p:grpSpPr>
        <p:sp>
          <p:nvSpPr>
            <p:cNvPr id="15" name="矩形 14"/>
            <p:cNvSpPr/>
            <p:nvPr/>
          </p:nvSpPr>
          <p:spPr>
            <a:xfrm>
              <a:off x="7523108" y="3331677"/>
              <a:ext cx="2241974" cy="7940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根据试题数据自动匹配规则分类管理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23107" y="3641467"/>
              <a:ext cx="2912159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80478" y="3795483"/>
            <a:ext cx="2531980" cy="794064"/>
            <a:chOff x="7523108" y="3331677"/>
            <a:chExt cx="2531980" cy="794064"/>
          </a:xfrm>
        </p:grpSpPr>
        <p:sp>
          <p:nvSpPr>
            <p:cNvPr id="18" name="矩形 17"/>
            <p:cNvSpPr/>
            <p:nvPr/>
          </p:nvSpPr>
          <p:spPr>
            <a:xfrm>
              <a:off x="7523108" y="3331677"/>
              <a:ext cx="2241974" cy="7940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至少每月更新一次数据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23108" y="3641467"/>
              <a:ext cx="253198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29432" y="1870474"/>
            <a:ext cx="2531980" cy="794064"/>
            <a:chOff x="7523108" y="3331677"/>
            <a:chExt cx="2531980" cy="794064"/>
          </a:xfrm>
        </p:grpSpPr>
        <p:sp>
          <p:nvSpPr>
            <p:cNvPr id="21" name="矩形 20"/>
            <p:cNvSpPr/>
            <p:nvPr/>
          </p:nvSpPr>
          <p:spPr>
            <a:xfrm>
              <a:off x="7523108" y="3331677"/>
              <a:ext cx="2241974" cy="7940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根据不同年级、科目导入试题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253198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03550" y="5323030"/>
            <a:ext cx="2531980" cy="794064"/>
            <a:chOff x="7523108" y="3331677"/>
            <a:chExt cx="2531980" cy="794064"/>
          </a:xfrm>
        </p:grpSpPr>
        <p:sp>
          <p:nvSpPr>
            <p:cNvPr id="24" name="矩形 23"/>
            <p:cNvSpPr/>
            <p:nvPr/>
          </p:nvSpPr>
          <p:spPr>
            <a:xfrm>
              <a:off x="7523108" y="3331677"/>
              <a:ext cx="2241974" cy="7940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数据试题资源安全性管理</a:t>
              </a:r>
              <a:endPara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23108" y="3641467"/>
              <a:ext cx="2531980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6543" y="123221"/>
            <a:ext cx="5409030" cy="1049675"/>
            <a:chOff x="-6543" y="123221"/>
            <a:chExt cx="5409030" cy="1049675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34114" y="331380"/>
              <a:ext cx="4368373" cy="841516"/>
              <a:chOff x="1034114" y="316866"/>
              <a:chExt cx="4368373" cy="841516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034115" y="316866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>
                    <a:cs typeface="+mn-ea"/>
                    <a:sym typeface="+mn-lt"/>
                  </a:rPr>
                  <a:t>系统简介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034114" y="834511"/>
                <a:ext cx="4368373" cy="32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题库大数据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146421" y="2028825"/>
            <a:ext cx="5899158" cy="4018761"/>
            <a:chOff x="3146421" y="2028825"/>
            <a:chExt cx="5899158" cy="4018761"/>
          </a:xfrm>
        </p:grpSpPr>
        <p:grpSp>
          <p:nvGrpSpPr>
            <p:cNvPr id="37" name="accb1b37-8583-48b7-85a6-e766e11c0828"/>
            <p:cNvGrpSpPr>
              <a:grpSpLocks noChangeAspect="1"/>
            </p:cNvGrpSpPr>
            <p:nvPr/>
          </p:nvGrpSpPr>
          <p:grpSpPr>
            <a:xfrm>
              <a:off x="3146421" y="2028825"/>
              <a:ext cx="5899158" cy="4018761"/>
              <a:chOff x="755641" y="1969529"/>
              <a:chExt cx="5899158" cy="4018761"/>
            </a:xfrm>
          </p:grpSpPr>
          <p:grpSp>
            <p:nvGrpSpPr>
              <p:cNvPr id="38" name="Group 3"/>
              <p:cNvGrpSpPr>
                <a:grpSpLocks noChangeAspect="1"/>
              </p:cNvGrpSpPr>
              <p:nvPr/>
            </p:nvGrpSpPr>
            <p:grpSpPr>
              <a:xfrm>
                <a:off x="755641" y="3542297"/>
                <a:ext cx="5899158" cy="2445993"/>
                <a:chOff x="3962400" y="3409950"/>
                <a:chExt cx="3124200" cy="1295400"/>
              </a:xfrm>
              <a:solidFill>
                <a:schemeClr val="tx1">
                  <a:lumMod val="85000"/>
                  <a:lumOff val="15000"/>
                </a:schemeClr>
              </a:solidFill>
              <a:effectLst/>
            </p:grpSpPr>
            <p:sp>
              <p:nvSpPr>
                <p:cNvPr id="43" name="Freeform: Shape 4"/>
                <p:cNvSpPr/>
                <p:nvPr/>
              </p:nvSpPr>
              <p:spPr bwMode="auto">
                <a:xfrm>
                  <a:off x="3981382" y="3824784"/>
                  <a:ext cx="3082442" cy="880566"/>
                </a:xfrm>
                <a:custGeom>
                  <a:avLst/>
                  <a:gdLst/>
                  <a:ahLst/>
                  <a:cxnLst>
                    <a:cxn ang="0">
                      <a:pos x="817" y="22"/>
                    </a:cxn>
                    <a:cxn ang="0">
                      <a:pos x="817" y="25"/>
                    </a:cxn>
                    <a:cxn ang="0">
                      <a:pos x="816" y="28"/>
                    </a:cxn>
                    <a:cxn ang="0">
                      <a:pos x="815" y="31"/>
                    </a:cxn>
                    <a:cxn ang="0">
                      <a:pos x="813" y="34"/>
                    </a:cxn>
                    <a:cxn ang="0">
                      <a:pos x="811" y="36"/>
                    </a:cxn>
                    <a:cxn ang="0">
                      <a:pos x="807" y="40"/>
                    </a:cxn>
                    <a:cxn ang="0">
                      <a:pos x="803" y="43"/>
                    </a:cxn>
                    <a:cxn ang="0">
                      <a:pos x="317" y="326"/>
                    </a:cxn>
                    <a:cxn ang="0">
                      <a:pos x="298" y="336"/>
                    </a:cxn>
                    <a:cxn ang="0">
                      <a:pos x="292" y="338"/>
                    </a:cxn>
                    <a:cxn ang="0">
                      <a:pos x="284" y="340"/>
                    </a:cxn>
                    <a:cxn ang="0">
                      <a:pos x="276" y="341"/>
                    </a:cxn>
                    <a:cxn ang="0">
                      <a:pos x="271" y="342"/>
                    </a:cxn>
                    <a:cxn ang="0">
                      <a:pos x="269" y="342"/>
                    </a:cxn>
                    <a:cxn ang="0">
                      <a:pos x="266" y="342"/>
                    </a:cxn>
                    <a:cxn ang="0">
                      <a:pos x="265" y="342"/>
                    </a:cxn>
                    <a:cxn ang="0">
                      <a:pos x="263" y="342"/>
                    </a:cxn>
                    <a:cxn ang="0">
                      <a:pos x="258" y="341"/>
                    </a:cxn>
                    <a:cxn ang="0">
                      <a:pos x="253" y="341"/>
                    </a:cxn>
                    <a:cxn ang="0">
                      <a:pos x="248" y="340"/>
                    </a:cxn>
                    <a:cxn ang="0">
                      <a:pos x="243" y="339"/>
                    </a:cxn>
                    <a:cxn ang="0">
                      <a:pos x="234" y="336"/>
                    </a:cxn>
                    <a:cxn ang="0">
                      <a:pos x="16" y="210"/>
                    </a:cxn>
                    <a:cxn ang="0">
                      <a:pos x="16" y="217"/>
                    </a:cxn>
                    <a:cxn ang="0">
                      <a:pos x="234" y="343"/>
                    </a:cxn>
                    <a:cxn ang="0">
                      <a:pos x="243" y="346"/>
                    </a:cxn>
                    <a:cxn ang="0">
                      <a:pos x="248" y="347"/>
                    </a:cxn>
                    <a:cxn ang="0">
                      <a:pos x="253" y="348"/>
                    </a:cxn>
                    <a:cxn ang="0">
                      <a:pos x="258" y="349"/>
                    </a:cxn>
                    <a:cxn ang="0">
                      <a:pos x="263" y="349"/>
                    </a:cxn>
                    <a:cxn ang="0">
                      <a:pos x="265" y="349"/>
                    </a:cxn>
                    <a:cxn ang="0">
                      <a:pos x="266" y="349"/>
                    </a:cxn>
                    <a:cxn ang="0">
                      <a:pos x="269" y="349"/>
                    </a:cxn>
                    <a:cxn ang="0">
                      <a:pos x="271" y="349"/>
                    </a:cxn>
                    <a:cxn ang="0">
                      <a:pos x="276" y="349"/>
                    </a:cxn>
                    <a:cxn ang="0">
                      <a:pos x="284" y="347"/>
                    </a:cxn>
                    <a:cxn ang="0">
                      <a:pos x="292" y="345"/>
                    </a:cxn>
                    <a:cxn ang="0">
                      <a:pos x="298" y="343"/>
                    </a:cxn>
                    <a:cxn ang="0">
                      <a:pos x="317" y="333"/>
                    </a:cxn>
                    <a:cxn ang="0">
                      <a:pos x="803" y="50"/>
                    </a:cxn>
                    <a:cxn ang="0">
                      <a:pos x="807" y="47"/>
                    </a:cxn>
                    <a:cxn ang="0">
                      <a:pos x="811" y="43"/>
                    </a:cxn>
                    <a:cxn ang="0">
                      <a:pos x="813" y="41"/>
                    </a:cxn>
                    <a:cxn ang="0">
                      <a:pos x="815" y="38"/>
                    </a:cxn>
                    <a:cxn ang="0">
                      <a:pos x="816" y="35"/>
                    </a:cxn>
                    <a:cxn ang="0">
                      <a:pos x="817" y="32"/>
                    </a:cxn>
                    <a:cxn ang="0">
                      <a:pos x="817" y="29"/>
                    </a:cxn>
                  </a:cxnLst>
                  <a:rect l="0" t="0" r="r" b="b"/>
                  <a:pathLst>
                    <a:path w="817" h="349">
                      <a:moveTo>
                        <a:pt x="817" y="0"/>
                      </a:moveTo>
                      <a:cubicBezTo>
                        <a:pt x="817" y="0"/>
                        <a:pt x="817" y="1"/>
                        <a:pt x="817" y="1"/>
                      </a:cubicBezTo>
                      <a:cubicBezTo>
                        <a:pt x="817" y="8"/>
                        <a:pt x="817" y="15"/>
                        <a:pt x="817" y="22"/>
                      </a:cubicBezTo>
                      <a:cubicBezTo>
                        <a:pt x="817" y="22"/>
                        <a:pt x="817" y="22"/>
                        <a:pt x="817" y="22"/>
                      </a:cubicBezTo>
                      <a:cubicBezTo>
                        <a:pt x="817" y="23"/>
                        <a:pt x="817" y="23"/>
                        <a:pt x="817" y="24"/>
                      </a:cubicBezTo>
                      <a:cubicBezTo>
                        <a:pt x="817" y="24"/>
                        <a:pt x="817" y="25"/>
                        <a:pt x="817" y="25"/>
                      </a:cubicBezTo>
                      <a:cubicBezTo>
                        <a:pt x="817" y="26"/>
                        <a:pt x="817" y="26"/>
                        <a:pt x="817" y="26"/>
                      </a:cubicBezTo>
                      <a:cubicBezTo>
                        <a:pt x="817" y="27"/>
                        <a:pt x="817" y="27"/>
                        <a:pt x="817" y="27"/>
                      </a:cubicBezTo>
                      <a:cubicBezTo>
                        <a:pt x="817" y="27"/>
                        <a:pt x="816" y="28"/>
                        <a:pt x="816" y="28"/>
                      </a:cubicBezTo>
                      <a:cubicBezTo>
                        <a:pt x="816" y="29"/>
                        <a:pt x="816" y="29"/>
                        <a:pt x="816" y="29"/>
                      </a:cubicBezTo>
                      <a:cubicBezTo>
                        <a:pt x="816" y="30"/>
                        <a:pt x="816" y="30"/>
                        <a:pt x="816" y="30"/>
                      </a:cubicBezTo>
                      <a:cubicBezTo>
                        <a:pt x="816" y="30"/>
                        <a:pt x="815" y="31"/>
                        <a:pt x="815" y="31"/>
                      </a:cubicBezTo>
                      <a:cubicBezTo>
                        <a:pt x="815" y="32"/>
                        <a:pt x="815" y="32"/>
                        <a:pt x="815" y="32"/>
                      </a:cubicBezTo>
                      <a:cubicBezTo>
                        <a:pt x="814" y="32"/>
                        <a:pt x="814" y="32"/>
                        <a:pt x="814" y="32"/>
                      </a:cubicBezTo>
                      <a:cubicBezTo>
                        <a:pt x="814" y="33"/>
                        <a:pt x="813" y="34"/>
                        <a:pt x="813" y="34"/>
                      </a:cubicBezTo>
                      <a:cubicBezTo>
                        <a:pt x="813" y="35"/>
                        <a:pt x="813" y="35"/>
                        <a:pt x="813" y="35"/>
                      </a:cubicBezTo>
                      <a:cubicBezTo>
                        <a:pt x="812" y="35"/>
                        <a:pt x="812" y="36"/>
                        <a:pt x="812" y="36"/>
                      </a:cubicBezTo>
                      <a:cubicBezTo>
                        <a:pt x="811" y="36"/>
                        <a:pt x="811" y="36"/>
                        <a:pt x="811" y="36"/>
                      </a:cubicBezTo>
                      <a:cubicBezTo>
                        <a:pt x="811" y="37"/>
                        <a:pt x="810" y="38"/>
                        <a:pt x="809" y="38"/>
                      </a:cubicBezTo>
                      <a:cubicBezTo>
                        <a:pt x="809" y="39"/>
                        <a:pt x="809" y="39"/>
                        <a:pt x="809" y="39"/>
                      </a:cubicBezTo>
                      <a:cubicBezTo>
                        <a:pt x="809" y="39"/>
                        <a:pt x="808" y="39"/>
                        <a:pt x="807" y="40"/>
                      </a:cubicBezTo>
                      <a:cubicBezTo>
                        <a:pt x="807" y="40"/>
                        <a:pt x="806" y="41"/>
                        <a:pt x="806" y="41"/>
                      </a:cubicBezTo>
                      <a:cubicBezTo>
                        <a:pt x="805" y="41"/>
                        <a:pt x="805" y="42"/>
                        <a:pt x="804" y="42"/>
                      </a:cubicBezTo>
                      <a:cubicBezTo>
                        <a:pt x="804" y="43"/>
                        <a:pt x="803" y="43"/>
                        <a:pt x="803" y="43"/>
                      </a:cubicBezTo>
                      <a:cubicBezTo>
                        <a:pt x="802" y="44"/>
                        <a:pt x="802" y="44"/>
                        <a:pt x="802" y="44"/>
                      </a:cubicBezTo>
                      <a:cubicBezTo>
                        <a:pt x="777" y="58"/>
                        <a:pt x="777" y="58"/>
                        <a:pt x="777" y="58"/>
                      </a:cubicBezTo>
                      <a:cubicBezTo>
                        <a:pt x="317" y="326"/>
                        <a:pt x="317" y="326"/>
                        <a:pt x="317" y="326"/>
                      </a:cubicBezTo>
                      <a:cubicBezTo>
                        <a:pt x="304" y="333"/>
                        <a:pt x="304" y="333"/>
                        <a:pt x="304" y="333"/>
                      </a:cubicBezTo>
                      <a:cubicBezTo>
                        <a:pt x="303" y="334"/>
                        <a:pt x="301" y="335"/>
                        <a:pt x="299" y="335"/>
                      </a:cubicBezTo>
                      <a:cubicBezTo>
                        <a:pt x="299" y="336"/>
                        <a:pt x="298" y="336"/>
                        <a:pt x="298" y="336"/>
                      </a:cubicBezTo>
                      <a:cubicBezTo>
                        <a:pt x="296" y="337"/>
                        <a:pt x="295" y="337"/>
                        <a:pt x="293" y="338"/>
                      </a:cubicBezTo>
                      <a:cubicBezTo>
                        <a:pt x="293" y="338"/>
                        <a:pt x="293" y="338"/>
                        <a:pt x="293" y="338"/>
                      </a:cubicBezTo>
                      <a:cubicBezTo>
                        <a:pt x="292" y="338"/>
                        <a:pt x="292" y="338"/>
                        <a:pt x="292" y="338"/>
                      </a:cubicBezTo>
                      <a:cubicBezTo>
                        <a:pt x="291" y="339"/>
                        <a:pt x="290" y="339"/>
                        <a:pt x="289" y="339"/>
                      </a:cubicBezTo>
                      <a:cubicBezTo>
                        <a:pt x="289" y="339"/>
                        <a:pt x="288" y="339"/>
                        <a:pt x="287" y="340"/>
                      </a:cubicBezTo>
                      <a:cubicBezTo>
                        <a:pt x="286" y="340"/>
                        <a:pt x="285" y="340"/>
                        <a:pt x="284" y="340"/>
                      </a:cubicBezTo>
                      <a:cubicBezTo>
                        <a:pt x="284" y="340"/>
                        <a:pt x="283" y="340"/>
                        <a:pt x="283" y="341"/>
                      </a:cubicBezTo>
                      <a:cubicBezTo>
                        <a:pt x="282" y="341"/>
                        <a:pt x="282" y="341"/>
                        <a:pt x="282" y="341"/>
                      </a:cubicBezTo>
                      <a:cubicBezTo>
                        <a:pt x="280" y="341"/>
                        <a:pt x="278" y="341"/>
                        <a:pt x="276" y="341"/>
                      </a:cubicBezTo>
                      <a:cubicBezTo>
                        <a:pt x="276" y="341"/>
                        <a:pt x="276" y="341"/>
                        <a:pt x="276" y="341"/>
                      </a:cubicBezTo>
                      <a:cubicBezTo>
                        <a:pt x="275" y="342"/>
                        <a:pt x="275" y="342"/>
                        <a:pt x="274" y="342"/>
                      </a:cubicBezTo>
                      <a:cubicBezTo>
                        <a:pt x="273" y="342"/>
                        <a:pt x="272" y="342"/>
                        <a:pt x="271" y="342"/>
                      </a:cubicBezTo>
                      <a:cubicBezTo>
                        <a:pt x="270" y="342"/>
                        <a:pt x="270" y="342"/>
                        <a:pt x="270" y="342"/>
                      </a:cubicBezTo>
                      <a:cubicBezTo>
                        <a:pt x="270" y="342"/>
                        <a:pt x="269" y="342"/>
                        <a:pt x="269" y="342"/>
                      </a:cubicBezTo>
                      <a:cubicBezTo>
                        <a:pt x="269" y="342"/>
                        <a:pt x="269" y="342"/>
                        <a:pt x="269" y="342"/>
                      </a:cubicBezTo>
                      <a:cubicBezTo>
                        <a:pt x="269" y="342"/>
                        <a:pt x="269" y="342"/>
                        <a:pt x="269" y="342"/>
                      </a:cubicBezTo>
                      <a:cubicBezTo>
                        <a:pt x="269" y="342"/>
                        <a:pt x="268" y="342"/>
                        <a:pt x="268" y="342"/>
                      </a:cubicBezTo>
                      <a:cubicBezTo>
                        <a:pt x="268" y="342"/>
                        <a:pt x="267" y="342"/>
                        <a:pt x="266" y="342"/>
                      </a:cubicBezTo>
                      <a:cubicBezTo>
                        <a:pt x="266" y="342"/>
                        <a:pt x="266" y="342"/>
                        <a:pt x="265" y="342"/>
                      </a:cubicBezTo>
                      <a:cubicBezTo>
                        <a:pt x="265" y="342"/>
                        <a:pt x="265" y="342"/>
                        <a:pt x="265" y="342"/>
                      </a:cubicBezTo>
                      <a:cubicBezTo>
                        <a:pt x="265" y="342"/>
                        <a:pt x="265" y="342"/>
                        <a:pt x="265" y="342"/>
                      </a:cubicBezTo>
                      <a:cubicBezTo>
                        <a:pt x="265" y="342"/>
                        <a:pt x="265" y="342"/>
                        <a:pt x="264" y="342"/>
                      </a:cubicBezTo>
                      <a:cubicBezTo>
                        <a:pt x="264" y="342"/>
                        <a:pt x="264" y="342"/>
                        <a:pt x="264" y="342"/>
                      </a:cubicBezTo>
                      <a:cubicBezTo>
                        <a:pt x="264" y="342"/>
                        <a:pt x="263" y="342"/>
                        <a:pt x="263" y="342"/>
                      </a:cubicBezTo>
                      <a:cubicBezTo>
                        <a:pt x="262" y="342"/>
                        <a:pt x="261" y="342"/>
                        <a:pt x="260" y="342"/>
                      </a:cubicBezTo>
                      <a:cubicBezTo>
                        <a:pt x="260" y="342"/>
                        <a:pt x="259" y="342"/>
                        <a:pt x="259" y="342"/>
                      </a:cubicBezTo>
                      <a:cubicBezTo>
                        <a:pt x="259" y="342"/>
                        <a:pt x="258" y="342"/>
                        <a:pt x="258" y="341"/>
                      </a:cubicBezTo>
                      <a:cubicBezTo>
                        <a:pt x="257" y="341"/>
                        <a:pt x="256" y="341"/>
                        <a:pt x="255" y="341"/>
                      </a:cubicBezTo>
                      <a:cubicBezTo>
                        <a:pt x="255" y="341"/>
                        <a:pt x="254" y="341"/>
                        <a:pt x="254" y="341"/>
                      </a:cubicBezTo>
                      <a:cubicBezTo>
                        <a:pt x="254" y="341"/>
                        <a:pt x="253" y="341"/>
                        <a:pt x="253" y="341"/>
                      </a:cubicBezTo>
                      <a:cubicBezTo>
                        <a:pt x="252" y="341"/>
                        <a:pt x="251" y="341"/>
                        <a:pt x="250" y="340"/>
                      </a:cubicBezTo>
                      <a:cubicBezTo>
                        <a:pt x="250" y="340"/>
                        <a:pt x="249" y="340"/>
                        <a:pt x="249" y="340"/>
                      </a:cubicBezTo>
                      <a:cubicBezTo>
                        <a:pt x="248" y="340"/>
                        <a:pt x="248" y="340"/>
                        <a:pt x="248" y="340"/>
                      </a:cubicBezTo>
                      <a:cubicBezTo>
                        <a:pt x="247" y="340"/>
                        <a:pt x="246" y="339"/>
                        <a:pt x="244" y="339"/>
                      </a:cubicBezTo>
                      <a:cubicBezTo>
                        <a:pt x="244" y="339"/>
                        <a:pt x="244" y="339"/>
                        <a:pt x="243" y="339"/>
                      </a:cubicBezTo>
                      <a:cubicBezTo>
                        <a:pt x="243" y="339"/>
                        <a:pt x="243" y="339"/>
                        <a:pt x="243" y="339"/>
                      </a:cubicBezTo>
                      <a:cubicBezTo>
                        <a:pt x="241" y="338"/>
                        <a:pt x="239" y="337"/>
                        <a:pt x="237" y="337"/>
                      </a:cubicBezTo>
                      <a:cubicBezTo>
                        <a:pt x="237" y="337"/>
                        <a:pt x="237" y="337"/>
                        <a:pt x="237" y="337"/>
                      </a:cubicBezTo>
                      <a:cubicBezTo>
                        <a:pt x="236" y="336"/>
                        <a:pt x="235" y="336"/>
                        <a:pt x="234" y="336"/>
                      </a:cubicBezTo>
                      <a:cubicBezTo>
                        <a:pt x="234" y="335"/>
                        <a:pt x="233" y="335"/>
                        <a:pt x="233" y="335"/>
                      </a:cubicBezTo>
                      <a:cubicBezTo>
                        <a:pt x="232" y="334"/>
                        <a:pt x="230" y="334"/>
                        <a:pt x="229" y="333"/>
                      </a:cubicBezTo>
                      <a:cubicBezTo>
                        <a:pt x="16" y="210"/>
                        <a:pt x="16" y="210"/>
                        <a:pt x="16" y="210"/>
                      </a:cubicBezTo>
                      <a:cubicBezTo>
                        <a:pt x="6" y="204"/>
                        <a:pt x="1" y="197"/>
                        <a:pt x="1" y="189"/>
                      </a:cubicBezTo>
                      <a:cubicBezTo>
                        <a:pt x="1" y="195"/>
                        <a:pt x="1" y="195"/>
                        <a:pt x="1" y="195"/>
                      </a:cubicBezTo>
                      <a:cubicBezTo>
                        <a:pt x="0" y="203"/>
                        <a:pt x="6" y="211"/>
                        <a:pt x="16" y="217"/>
                      </a:cubicBezTo>
                      <a:cubicBezTo>
                        <a:pt x="229" y="340"/>
                        <a:pt x="229" y="340"/>
                        <a:pt x="229" y="340"/>
                      </a:cubicBezTo>
                      <a:cubicBezTo>
                        <a:pt x="230" y="341"/>
                        <a:pt x="232" y="341"/>
                        <a:pt x="233" y="342"/>
                      </a:cubicBezTo>
                      <a:cubicBezTo>
                        <a:pt x="233" y="342"/>
                        <a:pt x="234" y="342"/>
                        <a:pt x="234" y="343"/>
                      </a:cubicBezTo>
                      <a:cubicBezTo>
                        <a:pt x="235" y="343"/>
                        <a:pt x="236" y="343"/>
                        <a:pt x="237" y="344"/>
                      </a:cubicBezTo>
                      <a:cubicBezTo>
                        <a:pt x="237" y="344"/>
                        <a:pt x="237" y="344"/>
                        <a:pt x="237" y="344"/>
                      </a:cubicBezTo>
                      <a:cubicBezTo>
                        <a:pt x="239" y="345"/>
                        <a:pt x="241" y="345"/>
                        <a:pt x="243" y="346"/>
                      </a:cubicBezTo>
                      <a:cubicBezTo>
                        <a:pt x="243" y="346"/>
                        <a:pt x="243" y="346"/>
                        <a:pt x="243" y="346"/>
                      </a:cubicBezTo>
                      <a:cubicBezTo>
                        <a:pt x="244" y="346"/>
                        <a:pt x="244" y="346"/>
                        <a:pt x="244" y="346"/>
                      </a:cubicBezTo>
                      <a:cubicBezTo>
                        <a:pt x="246" y="346"/>
                        <a:pt x="247" y="347"/>
                        <a:pt x="248" y="347"/>
                      </a:cubicBezTo>
                      <a:cubicBezTo>
                        <a:pt x="249" y="347"/>
                        <a:pt x="249" y="347"/>
                        <a:pt x="249" y="347"/>
                      </a:cubicBezTo>
                      <a:cubicBezTo>
                        <a:pt x="249" y="347"/>
                        <a:pt x="250" y="347"/>
                        <a:pt x="250" y="347"/>
                      </a:cubicBezTo>
                      <a:cubicBezTo>
                        <a:pt x="251" y="348"/>
                        <a:pt x="252" y="348"/>
                        <a:pt x="253" y="348"/>
                      </a:cubicBezTo>
                      <a:cubicBezTo>
                        <a:pt x="253" y="348"/>
                        <a:pt x="254" y="348"/>
                        <a:pt x="254" y="348"/>
                      </a:cubicBezTo>
                      <a:cubicBezTo>
                        <a:pt x="254" y="348"/>
                        <a:pt x="255" y="348"/>
                        <a:pt x="255" y="348"/>
                      </a:cubicBezTo>
                      <a:cubicBezTo>
                        <a:pt x="256" y="348"/>
                        <a:pt x="257" y="348"/>
                        <a:pt x="258" y="349"/>
                      </a:cubicBezTo>
                      <a:cubicBezTo>
                        <a:pt x="258" y="349"/>
                        <a:pt x="259" y="349"/>
                        <a:pt x="259" y="349"/>
                      </a:cubicBezTo>
                      <a:cubicBezTo>
                        <a:pt x="259" y="349"/>
                        <a:pt x="260" y="349"/>
                        <a:pt x="260" y="349"/>
                      </a:cubicBezTo>
                      <a:cubicBezTo>
                        <a:pt x="261" y="349"/>
                        <a:pt x="262" y="349"/>
                        <a:pt x="263" y="349"/>
                      </a:cubicBezTo>
                      <a:cubicBezTo>
                        <a:pt x="263" y="349"/>
                        <a:pt x="264" y="349"/>
                        <a:pt x="264" y="349"/>
                      </a:cubicBezTo>
                      <a:cubicBezTo>
                        <a:pt x="264" y="349"/>
                        <a:pt x="264" y="349"/>
                        <a:pt x="265" y="349"/>
                      </a:cubicBezTo>
                      <a:cubicBezTo>
                        <a:pt x="265" y="349"/>
                        <a:pt x="265" y="349"/>
                        <a:pt x="265" y="349"/>
                      </a:cubicBezTo>
                      <a:cubicBezTo>
                        <a:pt x="265" y="349"/>
                        <a:pt x="265" y="349"/>
                        <a:pt x="265" y="349"/>
                      </a:cubicBezTo>
                      <a:cubicBezTo>
                        <a:pt x="265" y="349"/>
                        <a:pt x="265" y="349"/>
                        <a:pt x="265" y="349"/>
                      </a:cubicBezTo>
                      <a:cubicBezTo>
                        <a:pt x="266" y="349"/>
                        <a:pt x="266" y="349"/>
                        <a:pt x="266" y="349"/>
                      </a:cubicBezTo>
                      <a:cubicBezTo>
                        <a:pt x="267" y="349"/>
                        <a:pt x="268" y="349"/>
                        <a:pt x="268" y="349"/>
                      </a:cubicBezTo>
                      <a:cubicBezTo>
                        <a:pt x="268" y="349"/>
                        <a:pt x="269" y="349"/>
                        <a:pt x="269" y="349"/>
                      </a:cubicBezTo>
                      <a:cubicBezTo>
                        <a:pt x="269" y="349"/>
                        <a:pt x="269" y="349"/>
                        <a:pt x="269" y="349"/>
                      </a:cubicBezTo>
                      <a:cubicBezTo>
                        <a:pt x="269" y="349"/>
                        <a:pt x="269" y="349"/>
                        <a:pt x="269" y="349"/>
                      </a:cubicBezTo>
                      <a:cubicBezTo>
                        <a:pt x="269" y="349"/>
                        <a:pt x="270" y="349"/>
                        <a:pt x="270" y="349"/>
                      </a:cubicBezTo>
                      <a:cubicBezTo>
                        <a:pt x="271" y="349"/>
                        <a:pt x="271" y="349"/>
                        <a:pt x="271" y="349"/>
                      </a:cubicBezTo>
                      <a:cubicBezTo>
                        <a:pt x="272" y="349"/>
                        <a:pt x="273" y="349"/>
                        <a:pt x="274" y="349"/>
                      </a:cubicBezTo>
                      <a:cubicBezTo>
                        <a:pt x="275" y="349"/>
                        <a:pt x="275" y="349"/>
                        <a:pt x="276" y="349"/>
                      </a:cubicBezTo>
                      <a:cubicBezTo>
                        <a:pt x="276" y="349"/>
                        <a:pt x="276" y="349"/>
                        <a:pt x="276" y="349"/>
                      </a:cubicBezTo>
                      <a:cubicBezTo>
                        <a:pt x="278" y="348"/>
                        <a:pt x="280" y="348"/>
                        <a:pt x="282" y="348"/>
                      </a:cubicBezTo>
                      <a:cubicBezTo>
                        <a:pt x="283" y="348"/>
                        <a:pt x="283" y="348"/>
                        <a:pt x="283" y="348"/>
                      </a:cubicBezTo>
                      <a:cubicBezTo>
                        <a:pt x="283" y="348"/>
                        <a:pt x="284" y="347"/>
                        <a:pt x="284" y="347"/>
                      </a:cubicBezTo>
                      <a:cubicBezTo>
                        <a:pt x="285" y="347"/>
                        <a:pt x="286" y="347"/>
                        <a:pt x="287" y="347"/>
                      </a:cubicBezTo>
                      <a:cubicBezTo>
                        <a:pt x="288" y="346"/>
                        <a:pt x="289" y="346"/>
                        <a:pt x="289" y="346"/>
                      </a:cubicBezTo>
                      <a:cubicBezTo>
                        <a:pt x="290" y="346"/>
                        <a:pt x="291" y="346"/>
                        <a:pt x="292" y="345"/>
                      </a:cubicBezTo>
                      <a:cubicBezTo>
                        <a:pt x="293" y="345"/>
                        <a:pt x="293" y="345"/>
                        <a:pt x="293" y="345"/>
                      </a:cubicBezTo>
                      <a:cubicBezTo>
                        <a:pt x="293" y="345"/>
                        <a:pt x="293" y="345"/>
                        <a:pt x="293" y="345"/>
                      </a:cubicBezTo>
                      <a:cubicBezTo>
                        <a:pt x="295" y="344"/>
                        <a:pt x="296" y="344"/>
                        <a:pt x="298" y="343"/>
                      </a:cubicBezTo>
                      <a:cubicBezTo>
                        <a:pt x="298" y="343"/>
                        <a:pt x="299" y="343"/>
                        <a:pt x="299" y="343"/>
                      </a:cubicBezTo>
                      <a:cubicBezTo>
                        <a:pt x="301" y="342"/>
                        <a:pt x="303" y="341"/>
                        <a:pt x="304" y="340"/>
                      </a:cubicBezTo>
                      <a:cubicBezTo>
                        <a:pt x="317" y="333"/>
                        <a:pt x="317" y="333"/>
                        <a:pt x="317" y="333"/>
                      </a:cubicBezTo>
                      <a:cubicBezTo>
                        <a:pt x="777" y="65"/>
                        <a:pt x="777" y="65"/>
                        <a:pt x="777" y="65"/>
                      </a:cubicBezTo>
                      <a:cubicBezTo>
                        <a:pt x="802" y="51"/>
                        <a:pt x="802" y="51"/>
                        <a:pt x="802" y="51"/>
                      </a:cubicBezTo>
                      <a:cubicBezTo>
                        <a:pt x="803" y="50"/>
                        <a:pt x="803" y="50"/>
                        <a:pt x="803" y="50"/>
                      </a:cubicBezTo>
                      <a:cubicBezTo>
                        <a:pt x="803" y="50"/>
                        <a:pt x="804" y="50"/>
                        <a:pt x="804" y="49"/>
                      </a:cubicBezTo>
                      <a:cubicBezTo>
                        <a:pt x="805" y="49"/>
                        <a:pt x="805" y="49"/>
                        <a:pt x="806" y="48"/>
                      </a:cubicBezTo>
                      <a:cubicBezTo>
                        <a:pt x="806" y="48"/>
                        <a:pt x="807" y="47"/>
                        <a:pt x="807" y="47"/>
                      </a:cubicBezTo>
                      <a:cubicBezTo>
                        <a:pt x="808" y="46"/>
                        <a:pt x="809" y="46"/>
                        <a:pt x="809" y="46"/>
                      </a:cubicBezTo>
                      <a:cubicBezTo>
                        <a:pt x="809" y="45"/>
                        <a:pt x="809" y="45"/>
                        <a:pt x="809" y="45"/>
                      </a:cubicBezTo>
                      <a:cubicBezTo>
                        <a:pt x="810" y="45"/>
                        <a:pt x="811" y="44"/>
                        <a:pt x="811" y="43"/>
                      </a:cubicBezTo>
                      <a:cubicBezTo>
                        <a:pt x="812" y="43"/>
                        <a:pt x="812" y="43"/>
                        <a:pt x="812" y="43"/>
                      </a:cubicBezTo>
                      <a:cubicBezTo>
                        <a:pt x="812" y="43"/>
                        <a:pt x="812" y="42"/>
                        <a:pt x="813" y="42"/>
                      </a:cubicBezTo>
                      <a:cubicBezTo>
                        <a:pt x="813" y="41"/>
                        <a:pt x="813" y="41"/>
                        <a:pt x="813" y="41"/>
                      </a:cubicBezTo>
                      <a:cubicBezTo>
                        <a:pt x="813" y="41"/>
                        <a:pt x="814" y="40"/>
                        <a:pt x="814" y="39"/>
                      </a:cubicBezTo>
                      <a:cubicBezTo>
                        <a:pt x="815" y="39"/>
                        <a:pt x="815" y="39"/>
                        <a:pt x="815" y="39"/>
                      </a:cubicBezTo>
                      <a:cubicBezTo>
                        <a:pt x="815" y="38"/>
                        <a:pt x="815" y="38"/>
                        <a:pt x="815" y="38"/>
                      </a:cubicBezTo>
                      <a:cubicBezTo>
                        <a:pt x="815" y="38"/>
                        <a:pt x="816" y="37"/>
                        <a:pt x="816" y="37"/>
                      </a:cubicBezTo>
                      <a:cubicBezTo>
                        <a:pt x="816" y="36"/>
                        <a:pt x="816" y="36"/>
                        <a:pt x="816" y="36"/>
                      </a:cubicBezTo>
                      <a:cubicBezTo>
                        <a:pt x="816" y="35"/>
                        <a:pt x="816" y="35"/>
                        <a:pt x="816" y="35"/>
                      </a:cubicBezTo>
                      <a:cubicBezTo>
                        <a:pt x="816" y="35"/>
                        <a:pt x="817" y="34"/>
                        <a:pt x="817" y="34"/>
                      </a:cubicBezTo>
                      <a:cubicBezTo>
                        <a:pt x="817" y="33"/>
                        <a:pt x="817" y="33"/>
                        <a:pt x="817" y="33"/>
                      </a:cubicBezTo>
                      <a:cubicBezTo>
                        <a:pt x="817" y="32"/>
                        <a:pt x="817" y="32"/>
                        <a:pt x="817" y="32"/>
                      </a:cubicBezTo>
                      <a:cubicBezTo>
                        <a:pt x="817" y="32"/>
                        <a:pt x="817" y="31"/>
                        <a:pt x="817" y="31"/>
                      </a:cubicBezTo>
                      <a:cubicBezTo>
                        <a:pt x="817" y="30"/>
                        <a:pt x="817" y="30"/>
                        <a:pt x="817" y="30"/>
                      </a:cubicBezTo>
                      <a:cubicBezTo>
                        <a:pt x="817" y="29"/>
                        <a:pt x="817" y="29"/>
                        <a:pt x="817" y="29"/>
                      </a:cubicBezTo>
                      <a:cubicBezTo>
                        <a:pt x="817" y="19"/>
                        <a:pt x="817" y="10"/>
                        <a:pt x="817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1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9"/>
                <p:cNvSpPr/>
                <p:nvPr/>
              </p:nvSpPr>
              <p:spPr bwMode="auto">
                <a:xfrm>
                  <a:off x="6259048" y="3552469"/>
                  <a:ext cx="455533" cy="178149"/>
                </a:xfrm>
                <a:custGeom>
                  <a:avLst/>
                  <a:gdLst/>
                  <a:ahLst/>
                  <a:cxnLst>
                    <a:cxn ang="0">
                      <a:pos x="118" y="61"/>
                    </a:cxn>
                    <a:cxn ang="0">
                      <a:pos x="118" y="67"/>
                    </a:cxn>
                    <a:cxn ang="0">
                      <a:pos x="115" y="68"/>
                    </a:cxn>
                    <a:cxn ang="0">
                      <a:pos x="105" y="68"/>
                    </a:cxn>
                    <a:cxn ang="0">
                      <a:pos x="3" y="9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118" y="61"/>
                    </a:cxn>
                  </a:cxnLst>
                  <a:rect l="0" t="0" r="r" b="b"/>
                  <a:pathLst>
                    <a:path w="121" h="70">
                      <a:moveTo>
                        <a:pt x="118" y="61"/>
                      </a:moveTo>
                      <a:cubicBezTo>
                        <a:pt x="121" y="63"/>
                        <a:pt x="121" y="65"/>
                        <a:pt x="118" y="67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3" y="70"/>
                        <a:pt x="108" y="70"/>
                        <a:pt x="105" y="6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7"/>
                        <a:pt x="0" y="5"/>
                        <a:pt x="3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8" y="0"/>
                        <a:pt x="12" y="0"/>
                        <a:pt x="15" y="2"/>
                      </a:cubicBezTo>
                      <a:cubicBezTo>
                        <a:pt x="118" y="61"/>
                        <a:pt x="118" y="61"/>
                        <a:pt x="118" y="61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10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10"/>
                <p:cNvSpPr/>
                <p:nvPr/>
              </p:nvSpPr>
              <p:spPr bwMode="auto">
                <a:xfrm>
                  <a:off x="6733561" y="3738254"/>
                  <a:ext cx="72127" cy="27996"/>
                </a:xfrm>
                <a:custGeom>
                  <a:avLst/>
                  <a:gdLst/>
                  <a:ahLst/>
                  <a:cxnLst>
                    <a:cxn ang="0">
                      <a:pos x="16" y="2"/>
                    </a:cxn>
                    <a:cxn ang="0">
                      <a:pos x="16" y="9"/>
                    </a:cxn>
                    <a:cxn ang="0">
                      <a:pos x="3" y="9"/>
                    </a:cxn>
                    <a:cxn ang="0">
                      <a:pos x="3" y="2"/>
                    </a:cxn>
                    <a:cxn ang="0">
                      <a:pos x="16" y="2"/>
                    </a:cxn>
                  </a:cxnLst>
                  <a:rect l="0" t="0" r="r" b="b"/>
                  <a:pathLst>
                    <a:path w="19" h="11">
                      <a:moveTo>
                        <a:pt x="16" y="2"/>
                      </a:moveTo>
                      <a:cubicBezTo>
                        <a:pt x="19" y="4"/>
                        <a:pt x="19" y="7"/>
                        <a:pt x="16" y="9"/>
                      </a:cubicBezTo>
                      <a:cubicBezTo>
                        <a:pt x="12" y="11"/>
                        <a:pt x="7" y="11"/>
                        <a:pt x="3" y="9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0"/>
                        <a:pt x="16" y="2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10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11"/>
                <p:cNvSpPr/>
                <p:nvPr/>
              </p:nvSpPr>
              <p:spPr bwMode="auto">
                <a:xfrm>
                  <a:off x="3962400" y="3409950"/>
                  <a:ext cx="3124200" cy="1213960"/>
                </a:xfrm>
                <a:custGeom>
                  <a:avLst/>
                  <a:gdLst/>
                  <a:ahLst/>
                  <a:cxnLst>
                    <a:cxn ang="0">
                      <a:pos x="807" y="135"/>
                    </a:cxn>
                    <a:cxn ang="0">
                      <a:pos x="594" y="12"/>
                    </a:cxn>
                    <a:cxn ang="0">
                      <a:pos x="519" y="12"/>
                    </a:cxn>
                    <a:cxn ang="0">
                      <a:pos x="494" y="27"/>
                    </a:cxn>
                    <a:cxn ang="0">
                      <a:pos x="33" y="295"/>
                    </a:cxn>
                    <a:cxn ang="0">
                      <a:pos x="21" y="302"/>
                    </a:cxn>
                    <a:cxn ang="0">
                      <a:pos x="21" y="345"/>
                    </a:cxn>
                    <a:cxn ang="0">
                      <a:pos x="234" y="468"/>
                    </a:cxn>
                    <a:cxn ang="0">
                      <a:pos x="309" y="468"/>
                    </a:cxn>
                    <a:cxn ang="0">
                      <a:pos x="322" y="461"/>
                    </a:cxn>
                    <a:cxn ang="0">
                      <a:pos x="782" y="193"/>
                    </a:cxn>
                    <a:cxn ang="0">
                      <a:pos x="807" y="179"/>
                    </a:cxn>
                    <a:cxn ang="0">
                      <a:pos x="807" y="135"/>
                    </a:cxn>
                    <a:cxn ang="0">
                      <a:pos x="738" y="132"/>
                    </a:cxn>
                    <a:cxn ang="0">
                      <a:pos x="751" y="132"/>
                    </a:cxn>
                    <a:cxn ang="0">
                      <a:pos x="751" y="139"/>
                    </a:cxn>
                    <a:cxn ang="0">
                      <a:pos x="738" y="139"/>
                    </a:cxn>
                    <a:cxn ang="0">
                      <a:pos x="738" y="132"/>
                    </a:cxn>
                    <a:cxn ang="0">
                      <a:pos x="612" y="60"/>
                    </a:cxn>
                    <a:cxn ang="0">
                      <a:pos x="614" y="59"/>
                    </a:cxn>
                    <a:cxn ang="0">
                      <a:pos x="624" y="59"/>
                    </a:cxn>
                    <a:cxn ang="0">
                      <a:pos x="727" y="118"/>
                    </a:cxn>
                    <a:cxn ang="0">
                      <a:pos x="727" y="124"/>
                    </a:cxn>
                    <a:cxn ang="0">
                      <a:pos x="724" y="125"/>
                    </a:cxn>
                    <a:cxn ang="0">
                      <a:pos x="714" y="125"/>
                    </a:cxn>
                    <a:cxn ang="0">
                      <a:pos x="612" y="66"/>
                    </a:cxn>
                    <a:cxn ang="0">
                      <a:pos x="612" y="60"/>
                    </a:cxn>
                    <a:cxn ang="0">
                      <a:pos x="309" y="454"/>
                    </a:cxn>
                    <a:cxn ang="0">
                      <a:pos x="114" y="341"/>
                    </a:cxn>
                    <a:cxn ang="0">
                      <a:pos x="46" y="302"/>
                    </a:cxn>
                    <a:cxn ang="0">
                      <a:pos x="507" y="34"/>
                    </a:cxn>
                    <a:cxn ang="0">
                      <a:pos x="770" y="186"/>
                    </a:cxn>
                    <a:cxn ang="0">
                      <a:pos x="309" y="454"/>
                    </a:cxn>
                  </a:cxnLst>
                  <a:rect l="0" t="0" r="r" b="b"/>
                  <a:pathLst>
                    <a:path w="828" h="480">
                      <a:moveTo>
                        <a:pt x="807" y="135"/>
                      </a:moveTo>
                      <a:cubicBezTo>
                        <a:pt x="594" y="12"/>
                        <a:pt x="594" y="12"/>
                        <a:pt x="594" y="12"/>
                      </a:cubicBezTo>
                      <a:cubicBezTo>
                        <a:pt x="573" y="0"/>
                        <a:pt x="539" y="0"/>
                        <a:pt x="519" y="12"/>
                      </a:cubicBezTo>
                      <a:cubicBezTo>
                        <a:pt x="494" y="27"/>
                        <a:pt x="494" y="27"/>
                        <a:pt x="494" y="27"/>
                      </a:cubicBezTo>
                      <a:cubicBezTo>
                        <a:pt x="33" y="295"/>
                        <a:pt x="33" y="295"/>
                        <a:pt x="33" y="295"/>
                      </a:cubicBezTo>
                      <a:cubicBezTo>
                        <a:pt x="21" y="302"/>
                        <a:pt x="21" y="302"/>
                        <a:pt x="21" y="302"/>
                      </a:cubicBezTo>
                      <a:cubicBezTo>
                        <a:pt x="0" y="314"/>
                        <a:pt x="0" y="333"/>
                        <a:pt x="21" y="345"/>
                      </a:cubicBezTo>
                      <a:cubicBezTo>
                        <a:pt x="234" y="468"/>
                        <a:pt x="234" y="468"/>
                        <a:pt x="234" y="468"/>
                      </a:cubicBezTo>
                      <a:cubicBezTo>
                        <a:pt x="255" y="480"/>
                        <a:pt x="289" y="480"/>
                        <a:pt x="309" y="468"/>
                      </a:cubicBezTo>
                      <a:cubicBezTo>
                        <a:pt x="322" y="461"/>
                        <a:pt x="322" y="461"/>
                        <a:pt x="322" y="461"/>
                      </a:cubicBezTo>
                      <a:cubicBezTo>
                        <a:pt x="782" y="193"/>
                        <a:pt x="782" y="193"/>
                        <a:pt x="782" y="193"/>
                      </a:cubicBezTo>
                      <a:cubicBezTo>
                        <a:pt x="807" y="179"/>
                        <a:pt x="807" y="179"/>
                        <a:pt x="807" y="179"/>
                      </a:cubicBezTo>
                      <a:cubicBezTo>
                        <a:pt x="828" y="167"/>
                        <a:pt x="828" y="147"/>
                        <a:pt x="807" y="135"/>
                      </a:cubicBezTo>
                      <a:moveTo>
                        <a:pt x="738" y="132"/>
                      </a:moveTo>
                      <a:cubicBezTo>
                        <a:pt x="742" y="130"/>
                        <a:pt x="747" y="130"/>
                        <a:pt x="751" y="132"/>
                      </a:cubicBezTo>
                      <a:cubicBezTo>
                        <a:pt x="754" y="134"/>
                        <a:pt x="754" y="137"/>
                        <a:pt x="751" y="139"/>
                      </a:cubicBezTo>
                      <a:cubicBezTo>
                        <a:pt x="747" y="141"/>
                        <a:pt x="742" y="141"/>
                        <a:pt x="738" y="139"/>
                      </a:cubicBezTo>
                      <a:cubicBezTo>
                        <a:pt x="735" y="137"/>
                        <a:pt x="735" y="134"/>
                        <a:pt x="738" y="132"/>
                      </a:cubicBezTo>
                      <a:moveTo>
                        <a:pt x="612" y="60"/>
                      </a:moveTo>
                      <a:cubicBezTo>
                        <a:pt x="614" y="59"/>
                        <a:pt x="614" y="59"/>
                        <a:pt x="614" y="59"/>
                      </a:cubicBezTo>
                      <a:cubicBezTo>
                        <a:pt x="617" y="57"/>
                        <a:pt x="621" y="57"/>
                        <a:pt x="624" y="59"/>
                      </a:cubicBezTo>
                      <a:cubicBezTo>
                        <a:pt x="727" y="118"/>
                        <a:pt x="727" y="118"/>
                        <a:pt x="727" y="118"/>
                      </a:cubicBezTo>
                      <a:cubicBezTo>
                        <a:pt x="730" y="120"/>
                        <a:pt x="730" y="122"/>
                        <a:pt x="727" y="124"/>
                      </a:cubicBezTo>
                      <a:cubicBezTo>
                        <a:pt x="724" y="125"/>
                        <a:pt x="724" y="125"/>
                        <a:pt x="724" y="125"/>
                      </a:cubicBezTo>
                      <a:cubicBezTo>
                        <a:pt x="722" y="127"/>
                        <a:pt x="717" y="127"/>
                        <a:pt x="714" y="125"/>
                      </a:cubicBezTo>
                      <a:cubicBezTo>
                        <a:pt x="612" y="66"/>
                        <a:pt x="612" y="66"/>
                        <a:pt x="612" y="66"/>
                      </a:cubicBezTo>
                      <a:cubicBezTo>
                        <a:pt x="609" y="64"/>
                        <a:pt x="609" y="62"/>
                        <a:pt x="612" y="60"/>
                      </a:cubicBezTo>
                      <a:moveTo>
                        <a:pt x="309" y="454"/>
                      </a:moveTo>
                      <a:cubicBezTo>
                        <a:pt x="114" y="341"/>
                        <a:pt x="114" y="341"/>
                        <a:pt x="114" y="341"/>
                      </a:cubicBezTo>
                      <a:cubicBezTo>
                        <a:pt x="46" y="302"/>
                        <a:pt x="46" y="302"/>
                        <a:pt x="46" y="302"/>
                      </a:cubicBezTo>
                      <a:cubicBezTo>
                        <a:pt x="507" y="34"/>
                        <a:pt x="507" y="34"/>
                        <a:pt x="507" y="34"/>
                      </a:cubicBezTo>
                      <a:cubicBezTo>
                        <a:pt x="770" y="186"/>
                        <a:pt x="770" y="186"/>
                        <a:pt x="770" y="186"/>
                      </a:cubicBezTo>
                      <a:cubicBezTo>
                        <a:pt x="309" y="454"/>
                        <a:pt x="309" y="454"/>
                        <a:pt x="309" y="45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10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9" name="Straight Connector 12"/>
              <p:cNvCxnSpPr/>
              <p:nvPr/>
            </p:nvCxnSpPr>
            <p:spPr>
              <a:xfrm flipV="1">
                <a:off x="1707763" y="3191518"/>
                <a:ext cx="0" cy="22047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3"/>
              <p:cNvCxnSpPr/>
              <p:nvPr/>
            </p:nvCxnSpPr>
            <p:spPr>
              <a:xfrm flipV="1">
                <a:off x="3162183" y="1969529"/>
                <a:ext cx="0" cy="264192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4"/>
              <p:cNvCxnSpPr/>
              <p:nvPr/>
            </p:nvCxnSpPr>
            <p:spPr>
              <a:xfrm flipV="1">
                <a:off x="4435044" y="2702579"/>
                <a:ext cx="0" cy="8371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5"/>
              <p:cNvCxnSpPr/>
              <p:nvPr/>
            </p:nvCxnSpPr>
            <p:spPr>
              <a:xfrm flipV="1">
                <a:off x="5634747" y="4426607"/>
                <a:ext cx="0" cy="8371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占位符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03" b="20803"/>
            <a:stretch>
              <a:fillRect/>
            </a:stretch>
          </p:blipFill>
          <p:spPr>
            <a:xfrm>
              <a:off x="3476569" y="3766664"/>
              <a:ext cx="5153701" cy="2008692"/>
            </a:xfrm>
            <a:custGeom>
              <a:avLst/>
              <a:gdLst>
                <a:gd name="connsiteX0" fmla="*/ 3282886 w 5153701"/>
                <a:gd name="connsiteY0" fmla="*/ 0 h 2008692"/>
                <a:gd name="connsiteX1" fmla="*/ 5153701 w 5153701"/>
                <a:gd name="connsiteY1" fmla="*/ 725628 h 2008692"/>
                <a:gd name="connsiteX2" fmla="*/ 1870815 w 5153701"/>
                <a:gd name="connsiteY2" fmla="*/ 2008692 h 2008692"/>
                <a:gd name="connsiteX3" fmla="*/ 0 w 5153701"/>
                <a:gd name="connsiteY3" fmla="*/ 1283064 h 200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701" h="2008692">
                  <a:moveTo>
                    <a:pt x="3282886" y="0"/>
                  </a:moveTo>
                  <a:lnTo>
                    <a:pt x="5153701" y="725628"/>
                  </a:lnTo>
                  <a:lnTo>
                    <a:pt x="1870815" y="2008692"/>
                  </a:lnTo>
                  <a:lnTo>
                    <a:pt x="0" y="1283064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 rot="1800000">
            <a:off x="10245433" y="3283423"/>
            <a:ext cx="1640424" cy="723227"/>
          </a:xfrm>
          <a:custGeom>
            <a:avLst/>
            <a:gdLst>
              <a:gd name="connsiteX0" fmla="*/ 0 w 1640424"/>
              <a:gd name="connsiteY0" fmla="*/ 0 h 720965"/>
              <a:gd name="connsiteX1" fmla="*/ 1640424 w 1640424"/>
              <a:gd name="connsiteY1" fmla="*/ 0 h 720965"/>
              <a:gd name="connsiteX2" fmla="*/ 1640424 w 1640424"/>
              <a:gd name="connsiteY2" fmla="*/ 720965 h 720965"/>
              <a:gd name="connsiteX3" fmla="*/ 0 w 1640424"/>
              <a:gd name="connsiteY3" fmla="*/ 720965 h 720965"/>
              <a:gd name="connsiteX4" fmla="*/ 0 w 1640424"/>
              <a:gd name="connsiteY4" fmla="*/ 0 h 720965"/>
              <a:gd name="connsiteX0-1" fmla="*/ 0 w 1640424"/>
              <a:gd name="connsiteY0-2" fmla="*/ 2262 h 723227"/>
              <a:gd name="connsiteX1-3" fmla="*/ 900173 w 1640424"/>
              <a:gd name="connsiteY1-4" fmla="*/ 0 h 723227"/>
              <a:gd name="connsiteX2-5" fmla="*/ 1640424 w 1640424"/>
              <a:gd name="connsiteY2-6" fmla="*/ 2262 h 723227"/>
              <a:gd name="connsiteX3-7" fmla="*/ 1640424 w 1640424"/>
              <a:gd name="connsiteY3-8" fmla="*/ 723227 h 723227"/>
              <a:gd name="connsiteX4-9" fmla="*/ 0 w 1640424"/>
              <a:gd name="connsiteY4-10" fmla="*/ 723227 h 723227"/>
              <a:gd name="connsiteX5" fmla="*/ 0 w 1640424"/>
              <a:gd name="connsiteY5" fmla="*/ 2262 h 723227"/>
              <a:gd name="connsiteX0-11" fmla="*/ 0 w 1640424"/>
              <a:gd name="connsiteY0-12" fmla="*/ 723227 h 723227"/>
              <a:gd name="connsiteX1-13" fmla="*/ 900173 w 1640424"/>
              <a:gd name="connsiteY1-14" fmla="*/ 0 h 723227"/>
              <a:gd name="connsiteX2-15" fmla="*/ 1640424 w 1640424"/>
              <a:gd name="connsiteY2-16" fmla="*/ 2262 h 723227"/>
              <a:gd name="connsiteX3-17" fmla="*/ 1640424 w 1640424"/>
              <a:gd name="connsiteY3-18" fmla="*/ 723227 h 723227"/>
              <a:gd name="connsiteX4-19" fmla="*/ 0 w 1640424"/>
              <a:gd name="connsiteY4-20" fmla="*/ 723227 h 723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40424" h="723227">
                <a:moveTo>
                  <a:pt x="0" y="723227"/>
                </a:moveTo>
                <a:lnTo>
                  <a:pt x="900173" y="0"/>
                </a:lnTo>
                <a:lnTo>
                  <a:pt x="1640424" y="2262"/>
                </a:lnTo>
                <a:lnTo>
                  <a:pt x="1640424" y="723227"/>
                </a:lnTo>
                <a:lnTo>
                  <a:pt x="0" y="72322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594354" y="3358763"/>
            <a:ext cx="5722934" cy="196557"/>
            <a:chOff x="5594354" y="3358763"/>
            <a:chExt cx="5722934" cy="19655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94354" y="1255161"/>
            <a:ext cx="5938635" cy="4465244"/>
            <a:chOff x="7311757" y="3268177"/>
            <a:chExt cx="5938635" cy="4465244"/>
          </a:xfrm>
        </p:grpSpPr>
        <p:sp>
          <p:nvSpPr>
            <p:cNvPr id="37" name="矩形 36"/>
            <p:cNvSpPr/>
            <p:nvPr/>
          </p:nvSpPr>
          <p:spPr>
            <a:xfrm>
              <a:off x="7523108" y="3268177"/>
              <a:ext cx="2241974" cy="3805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上海科技教育出版社</a:t>
              </a:r>
              <a:endPara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311757" y="3641467"/>
              <a:ext cx="5938635" cy="40919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  上海科技教育出版社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1986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月成立，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2003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月并入上海世纪出版集团，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2005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月转企改制为上海世纪出版股份有限公司科技教育出版社，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2017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月更名为上海科技教育出版社有限公司。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        上海科技教育出版社是一家全国性的科技教育专业出版社，主要出版中小学教材、教学用书、科普图书和学术专著，以各类学校的师生和广大科技工作者、科技爱好者为主要服务对象。同时，还出版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中学科技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新发现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上海课程教学研究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中小学班主任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漫旅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新会计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》6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种期刊。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       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1986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年建社以来，遵循“愿做科教兴国马前卒”的办社宗旨，在基础教育、科学技术普及和青少年科技活动出版领域辛勤耕耘、开拓创新，形成了自己的品牌和特色。在基础教育出版领域，开发、出版了高中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信息技术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、高中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物理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、高中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生物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、小学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书法练习指导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等国家课程新课标教材，出版了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自然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劳动技术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品德与社会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等上海基础型课程教材，还开发了中小学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综合实践活动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》《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科技活动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等地方课程教材和资源。在科学技术普及出版领域，引进了一大批国外优秀科普图书，形成了颇具影响力的“哲人石丛书”科学人文图书品牌，推出了诸多原创科普精品和学术专著，在中国出版政府奖图书奖（含提名奖）、中华优秀出版物（图书）奖、“三个一百”原创出版工程等国家级图书评奖中屡获殊荣。在青少年科技活动出版领域，依靠期刊不断推动科技创新活动的开展和科学知识的普及，与时俱进地服务于学生和教师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       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1993—2018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年，上海科技教育出版社连续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次被评为“上海市文明单位”。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2" y="1701800"/>
            <a:ext cx="4408488" cy="4018605"/>
            <a:chOff x="874712" y="1701800"/>
            <a:chExt cx="4408488" cy="401860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3943138"/>
              <a:ext cx="4408487" cy="1777267"/>
              <a:chOff x="874713" y="3674997"/>
              <a:chExt cx="3929516" cy="236469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74713" y="3789362"/>
                <a:ext cx="3929516" cy="225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74713" y="3674997"/>
                <a:ext cx="3929516" cy="174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874713" y="5475012"/>
              <a:ext cx="440848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 34"/>
            <p:cNvSpPr/>
            <p:nvPr/>
          </p:nvSpPr>
          <p:spPr>
            <a:xfrm>
              <a:off x="874713" y="1701800"/>
              <a:ext cx="4408487" cy="2241338"/>
            </a:xfrm>
            <a:custGeom>
              <a:avLst/>
              <a:gdLst>
                <a:gd name="connsiteX0" fmla="*/ 0 w 4408487"/>
                <a:gd name="connsiteY0" fmla="*/ 0 h 1489956"/>
                <a:gd name="connsiteX1" fmla="*/ 4408487 w 4408487"/>
                <a:gd name="connsiteY1" fmla="*/ 0 h 1489956"/>
                <a:gd name="connsiteX2" fmla="*/ 4408487 w 4408487"/>
                <a:gd name="connsiteY2" fmla="*/ 1489956 h 1489956"/>
                <a:gd name="connsiteX3" fmla="*/ 0 w 4408487"/>
                <a:gd name="connsiteY3" fmla="*/ 1489956 h 14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8487" h="1489956">
                  <a:moveTo>
                    <a:pt x="0" y="0"/>
                  </a:moveTo>
                  <a:lnTo>
                    <a:pt x="4408487" y="0"/>
                  </a:lnTo>
                  <a:lnTo>
                    <a:pt x="4408487" y="1489956"/>
                  </a:lnTo>
                  <a:lnTo>
                    <a:pt x="0" y="1489956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t="-15625" b="-154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41068" y="4371660"/>
              <a:ext cx="3907641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专业教育服务机构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41068" y="4847932"/>
              <a:ext cx="3907641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全国各大中小学合作信任单位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43" name="等腰三角形 42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034114" y="331380"/>
              <a:ext cx="4368373" cy="818176"/>
              <a:chOff x="1034114" y="316866"/>
              <a:chExt cx="4368373" cy="81817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034115" y="316866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>
                    <a:cs typeface="+mn-ea"/>
                    <a:sym typeface="+mn-lt"/>
                  </a:rPr>
                  <a:t>系统简介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13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cs typeface="+mn-ea"/>
                    <a:sym typeface="+mn-lt"/>
                  </a:rPr>
                  <a:t>上海科技教育出版社</a:t>
                </a:r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 rot="1800000">
            <a:off x="10245433" y="3283423"/>
            <a:ext cx="1640424" cy="723227"/>
          </a:xfrm>
          <a:custGeom>
            <a:avLst/>
            <a:gdLst>
              <a:gd name="connsiteX0" fmla="*/ 0 w 1640424"/>
              <a:gd name="connsiteY0" fmla="*/ 0 h 720965"/>
              <a:gd name="connsiteX1" fmla="*/ 1640424 w 1640424"/>
              <a:gd name="connsiteY1" fmla="*/ 0 h 720965"/>
              <a:gd name="connsiteX2" fmla="*/ 1640424 w 1640424"/>
              <a:gd name="connsiteY2" fmla="*/ 720965 h 720965"/>
              <a:gd name="connsiteX3" fmla="*/ 0 w 1640424"/>
              <a:gd name="connsiteY3" fmla="*/ 720965 h 720965"/>
              <a:gd name="connsiteX4" fmla="*/ 0 w 1640424"/>
              <a:gd name="connsiteY4" fmla="*/ 0 h 720965"/>
              <a:gd name="connsiteX0-1" fmla="*/ 0 w 1640424"/>
              <a:gd name="connsiteY0-2" fmla="*/ 2262 h 723227"/>
              <a:gd name="connsiteX1-3" fmla="*/ 900173 w 1640424"/>
              <a:gd name="connsiteY1-4" fmla="*/ 0 h 723227"/>
              <a:gd name="connsiteX2-5" fmla="*/ 1640424 w 1640424"/>
              <a:gd name="connsiteY2-6" fmla="*/ 2262 h 723227"/>
              <a:gd name="connsiteX3-7" fmla="*/ 1640424 w 1640424"/>
              <a:gd name="connsiteY3-8" fmla="*/ 723227 h 723227"/>
              <a:gd name="connsiteX4-9" fmla="*/ 0 w 1640424"/>
              <a:gd name="connsiteY4-10" fmla="*/ 723227 h 723227"/>
              <a:gd name="connsiteX5" fmla="*/ 0 w 1640424"/>
              <a:gd name="connsiteY5" fmla="*/ 2262 h 723227"/>
              <a:gd name="connsiteX0-11" fmla="*/ 0 w 1640424"/>
              <a:gd name="connsiteY0-12" fmla="*/ 723227 h 723227"/>
              <a:gd name="connsiteX1-13" fmla="*/ 900173 w 1640424"/>
              <a:gd name="connsiteY1-14" fmla="*/ 0 h 723227"/>
              <a:gd name="connsiteX2-15" fmla="*/ 1640424 w 1640424"/>
              <a:gd name="connsiteY2-16" fmla="*/ 2262 h 723227"/>
              <a:gd name="connsiteX3-17" fmla="*/ 1640424 w 1640424"/>
              <a:gd name="connsiteY3-18" fmla="*/ 723227 h 723227"/>
              <a:gd name="connsiteX4-19" fmla="*/ 0 w 1640424"/>
              <a:gd name="connsiteY4-20" fmla="*/ 723227 h 723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40424" h="723227">
                <a:moveTo>
                  <a:pt x="0" y="723227"/>
                </a:moveTo>
                <a:lnTo>
                  <a:pt x="900173" y="0"/>
                </a:lnTo>
                <a:lnTo>
                  <a:pt x="1640424" y="2262"/>
                </a:lnTo>
                <a:lnTo>
                  <a:pt x="1640424" y="723227"/>
                </a:lnTo>
                <a:lnTo>
                  <a:pt x="0" y="72322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112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594354" y="3358763"/>
            <a:ext cx="5722934" cy="196557"/>
            <a:chOff x="5594354" y="3358763"/>
            <a:chExt cx="5722934" cy="19655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94354" y="3460348"/>
              <a:ext cx="46300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174514" y="3358763"/>
              <a:ext cx="1142774" cy="19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60905" y="1977127"/>
            <a:ext cx="5487138" cy="3235414"/>
            <a:chOff x="7523108" y="3268177"/>
            <a:chExt cx="5487138" cy="3235414"/>
          </a:xfrm>
        </p:grpSpPr>
        <p:sp>
          <p:nvSpPr>
            <p:cNvPr id="37" name="矩形 36"/>
            <p:cNvSpPr/>
            <p:nvPr/>
          </p:nvSpPr>
          <p:spPr>
            <a:xfrm>
              <a:off x="7523108" y="3268177"/>
              <a:ext cx="3582600" cy="4801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上海沪琼网络科技有限公司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23108" y="4095688"/>
              <a:ext cx="5487138" cy="24079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上海沪琼网络科技有限公司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 致力于为企事业提供有价值的产品服务，以需求为导向，不虚假宣传、不过度营销。坚持为客户提供有价值服务。公司由多名从业经验丰富的技术精英组建。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高端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美工设计人员用创新能力和前瞻性，为客户带来一场空前的视觉盛宴。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软件程序开发工程师通过缜密的需求捕捉、分析、设计，来实现客户的天马行空。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  网络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安全高级工程师网络安全，重于泰山。我们为您的征途保驾护航。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网络营销人员建立品牌能力，最大化实现企业在互联网中的价值。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公司提倡以人为中心的管理思想，实行人性化的管理方案。让员工喜欢工作、享受工作。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 让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客户得到专业用心的服务</a:t>
              </a: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2" y="1701800"/>
            <a:ext cx="4408488" cy="4018605"/>
            <a:chOff x="874712" y="1701800"/>
            <a:chExt cx="4408488" cy="401860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3943138"/>
              <a:ext cx="4408487" cy="1777267"/>
              <a:chOff x="874713" y="3674997"/>
              <a:chExt cx="3929516" cy="236469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74713" y="3789362"/>
                <a:ext cx="3929516" cy="225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74713" y="3674997"/>
                <a:ext cx="3929516" cy="174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874713" y="5475012"/>
              <a:ext cx="440848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 34"/>
            <p:cNvSpPr/>
            <p:nvPr/>
          </p:nvSpPr>
          <p:spPr>
            <a:xfrm>
              <a:off x="874713" y="1701800"/>
              <a:ext cx="4408487" cy="2241338"/>
            </a:xfrm>
            <a:custGeom>
              <a:avLst/>
              <a:gdLst>
                <a:gd name="connsiteX0" fmla="*/ 0 w 4408487"/>
                <a:gd name="connsiteY0" fmla="*/ 0 h 1489956"/>
                <a:gd name="connsiteX1" fmla="*/ 4408487 w 4408487"/>
                <a:gd name="connsiteY1" fmla="*/ 0 h 1489956"/>
                <a:gd name="connsiteX2" fmla="*/ 4408487 w 4408487"/>
                <a:gd name="connsiteY2" fmla="*/ 1489956 h 1489956"/>
                <a:gd name="connsiteX3" fmla="*/ 0 w 4408487"/>
                <a:gd name="connsiteY3" fmla="*/ 1489956 h 148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8487" h="1489956">
                  <a:moveTo>
                    <a:pt x="0" y="0"/>
                  </a:moveTo>
                  <a:lnTo>
                    <a:pt x="4408487" y="0"/>
                  </a:lnTo>
                  <a:lnTo>
                    <a:pt x="4408487" y="1489956"/>
                  </a:lnTo>
                  <a:lnTo>
                    <a:pt x="0" y="1489956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t="-15625" b="-154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41068" y="4371660"/>
              <a:ext cx="3907641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互联网软件开发运维专家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41068" y="4847932"/>
              <a:ext cx="3907641" cy="2609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zh-CN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专业、品质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6543" y="123221"/>
            <a:ext cx="5409030" cy="1026335"/>
            <a:chOff x="-6543" y="123221"/>
            <a:chExt cx="5409030" cy="1026335"/>
          </a:xfrm>
        </p:grpSpPr>
        <p:sp>
          <p:nvSpPr>
            <p:cNvPr id="43" name="等腰三角形 42"/>
            <p:cNvSpPr/>
            <p:nvPr/>
          </p:nvSpPr>
          <p:spPr>
            <a:xfrm rot="16200000" flipV="1">
              <a:off x="-2671" y="297103"/>
              <a:ext cx="697728" cy="705472"/>
            </a:xfrm>
            <a:prstGeom prst="triangle">
              <a:avLst>
                <a:gd name="adj" fmla="val 40974"/>
              </a:avLst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rot="14101221" flipV="1">
              <a:off x="548278" y="863186"/>
              <a:ext cx="246694" cy="212667"/>
            </a:xfrm>
            <a:prstGeom prst="triangle">
              <a:avLst/>
            </a:prstGeom>
            <a:solidFill>
              <a:srgbClr val="FAA4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6077300" flipH="1" flipV="1">
              <a:off x="236434" y="141963"/>
              <a:ext cx="271762" cy="234277"/>
            </a:xfrm>
            <a:prstGeom prst="triangle">
              <a:avLst/>
            </a:prstGeom>
            <a:solidFill>
              <a:srgbClr val="F26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034114" y="331380"/>
              <a:ext cx="4368373" cy="818176"/>
              <a:chOff x="1034114" y="316866"/>
              <a:chExt cx="4368373" cy="81817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034115" y="316866"/>
                <a:ext cx="306491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3500" dirty="0">
                    <a:cs typeface="+mn-ea"/>
                    <a:sym typeface="+mn-lt"/>
                  </a:rPr>
                  <a:t>系统简介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34114" y="834511"/>
                <a:ext cx="4368373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sz="13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cs typeface="+mn-ea"/>
                    <a:sym typeface="+mn-lt"/>
                  </a:rPr>
                  <a:t>上海沪琼网络科技有限公司</a:t>
                </a:r>
                <a:endParaRPr lang="en-US" altLang="zh-CN" sz="13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1" y="1701800"/>
            <a:ext cx="4428828" cy="2530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FAA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F26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16502" y="3465600"/>
            <a:ext cx="13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273616" y="2537091"/>
            <a:ext cx="222987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7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0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993441" y="2829548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智慧题库系统特色优势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9172755" y="5534561"/>
            <a:ext cx="301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F26521"/>
                </a:solidFill>
                <a:cs typeface="+mn-ea"/>
                <a:sym typeface="+mn-lt"/>
              </a:rPr>
              <a:t>TWO.</a:t>
            </a:r>
            <a:endParaRPr lang="zh-CN" altLang="en-US" sz="8000" b="1" dirty="0">
              <a:solidFill>
                <a:srgbClr val="F265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13" grpId="0"/>
      <p:bldP spid="14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9"/>
  <p:tag name="KSO_WPP_MARK_KEY" val="6acd4e83-3db2-44ec-9d05-99e81fe9aac7"/>
  <p:tag name="COMMONDATA" val="eyJoZGlkIjoiOTYxNmRhM2JlN2UyNTAzZDU4ZDk3NGMxMjk5YmMwN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LiuChBZh#"/>
  <p:tag name="MH_LAYOUT" val="SubTitleText"/>
  <p:tag name="MH" val="2017072715383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7072616365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3837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27154352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52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1">
  <a:themeElements>
    <a:clrScheme name="自定义 33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521"/>
      </a:accent1>
      <a:accent2>
        <a:srgbClr val="FAA419"/>
      </a:accent2>
      <a:accent3>
        <a:srgbClr val="F26521"/>
      </a:accent3>
      <a:accent4>
        <a:srgbClr val="FAA419"/>
      </a:accent4>
      <a:accent5>
        <a:srgbClr val="F26521"/>
      </a:accent5>
      <a:accent6>
        <a:srgbClr val="FAA419"/>
      </a:accent6>
      <a:hlink>
        <a:srgbClr val="F26521"/>
      </a:hlink>
      <a:folHlink>
        <a:srgbClr val="BFBFBF"/>
      </a:folHlink>
    </a:clrScheme>
    <a:fontScheme name="gdpg5qia">
      <a:majorFont>
        <a:latin typeface="思源宋体"/>
        <a:ea typeface="思源宋体"/>
        <a:cs typeface=""/>
      </a:majorFont>
      <a:minorFont>
        <a:latin typeface="思源宋体"/>
        <a:ea typeface="思源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</TotalTime>
  <Words>646</Words>
  <Application>Microsoft Office PowerPoint</Application>
  <PresentationFormat>宽屏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华文宋体</vt:lpstr>
      <vt:lpstr>思源宋体</vt:lpstr>
      <vt:lpstr>宋体</vt:lpstr>
      <vt:lpstr>微软雅黑</vt:lpstr>
      <vt:lpstr>Arial</vt:lpstr>
      <vt:lpstr>Calibri</vt:lpstr>
      <vt:lpstr>Century Gothic</vt:lpstr>
      <vt:lpstr>Wingdings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</dc:title>
  <dc:creator>Administrator</dc:creator>
  <cp:lastModifiedBy>cheng</cp:lastModifiedBy>
  <cp:revision>82</cp:revision>
  <dcterms:created xsi:type="dcterms:W3CDTF">2017-08-18T03:02:00Z</dcterms:created>
  <dcterms:modified xsi:type="dcterms:W3CDTF">2023-02-04T02:06:16Z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925ACB821CFE48B286CD88F22D28F393</vt:lpwstr>
  </property>
</Properties>
</file>